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grandir Narrow" panose="020B0604020202020204" charset="0"/>
      <p:regular r:id="rId12"/>
    </p:embeddedFont>
    <p:embeddedFont>
      <p:font typeface="Antic Bold" panose="020B0604020202020204" charset="0"/>
      <p:regular r:id="rId13"/>
    </p:embeddedFont>
    <p:embeddedFont>
      <p:font typeface="Book Antiqua" panose="02040602050305030304" pitchFamily="18"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Canva Sans Bold" panose="020B0604020202020204" charset="0"/>
      <p:regular r:id="rId22"/>
    </p:embeddedFont>
    <p:embeddedFont>
      <p:font typeface="Canva Sans Medium" panose="020B0604020202020204" charset="0"/>
      <p:regular r:id="rId23"/>
    </p:embeddedFont>
    <p:embeddedFont>
      <p:font typeface="Days" panose="02000505050000020004" charset="0"/>
      <p:regular r:id="rId24"/>
    </p:embeddedFont>
    <p:embeddedFont>
      <p:font typeface="Dubai Medium" panose="020B0603030403030204" pitchFamily="34" charset="-78"/>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3" d="100"/>
          <a:sy n="43" d="100"/>
        </p:scale>
        <p:origin x="93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jpe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9979" y="-397159"/>
            <a:ext cx="18727959" cy="11081318"/>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IN" dirty="0"/>
          </a:p>
        </p:txBody>
      </p:sp>
      <p:sp>
        <p:nvSpPr>
          <p:cNvPr id="3" name="AutoShape 3"/>
          <p:cNvSpPr/>
          <p:nvPr/>
        </p:nvSpPr>
        <p:spPr>
          <a:xfrm>
            <a:off x="1028700" y="6900658"/>
            <a:ext cx="9526284" cy="0"/>
          </a:xfrm>
          <a:prstGeom prst="line">
            <a:avLst/>
          </a:prstGeom>
          <a:ln w="76200" cap="rnd">
            <a:solidFill>
              <a:srgbClr val="F5F5F5"/>
            </a:solidFill>
            <a:prstDash val="solid"/>
            <a:headEnd type="none" w="sm" len="sm"/>
            <a:tailEnd type="none" w="sm" len="sm"/>
          </a:ln>
        </p:spPr>
      </p:sp>
      <p:sp>
        <p:nvSpPr>
          <p:cNvPr id="4" name="TextBox 4"/>
          <p:cNvSpPr txBox="1"/>
          <p:nvPr/>
        </p:nvSpPr>
        <p:spPr>
          <a:xfrm>
            <a:off x="1028700" y="1394345"/>
            <a:ext cx="13063445" cy="1286455"/>
          </a:xfrm>
          <a:prstGeom prst="rect">
            <a:avLst/>
          </a:prstGeom>
        </p:spPr>
        <p:txBody>
          <a:bodyPr lIns="0" tIns="0" rIns="0" bIns="0" rtlCol="0" anchor="t">
            <a:spAutoFit/>
          </a:bodyPr>
          <a:lstStyle/>
          <a:p>
            <a:pPr algn="just">
              <a:lnSpc>
                <a:spcPts val="9950"/>
              </a:lnSpc>
            </a:pPr>
            <a:r>
              <a:rPr lang="en-US" sz="9045" spc="334" dirty="0">
                <a:solidFill>
                  <a:srgbClr val="FFFFFF"/>
                </a:solidFill>
                <a:latin typeface="Days"/>
              </a:rPr>
              <a:t>PYTHON PROJECT</a:t>
            </a:r>
          </a:p>
        </p:txBody>
      </p:sp>
      <p:sp>
        <p:nvSpPr>
          <p:cNvPr id="6" name="TextBox 6"/>
          <p:cNvSpPr txBox="1"/>
          <p:nvPr/>
        </p:nvSpPr>
        <p:spPr>
          <a:xfrm>
            <a:off x="1028700" y="7444069"/>
            <a:ext cx="5096107" cy="1509757"/>
          </a:xfrm>
          <a:prstGeom prst="rect">
            <a:avLst/>
          </a:prstGeom>
        </p:spPr>
        <p:txBody>
          <a:bodyPr lIns="0" tIns="0" rIns="0" bIns="0" rtlCol="0" anchor="t">
            <a:spAutoFit/>
          </a:bodyPr>
          <a:lstStyle/>
          <a:p>
            <a:pPr>
              <a:lnSpc>
                <a:spcPts val="3716"/>
              </a:lnSpc>
            </a:pPr>
            <a:r>
              <a:rPr lang="en-US" sz="3378" spc="287" dirty="0">
                <a:solidFill>
                  <a:srgbClr val="FFFFFF"/>
                </a:solidFill>
                <a:latin typeface="Agrandir Narrow"/>
              </a:rPr>
              <a:t>Group 5:</a:t>
            </a:r>
          </a:p>
          <a:p>
            <a:pPr>
              <a:lnSpc>
                <a:spcPts val="3716"/>
              </a:lnSpc>
            </a:pPr>
            <a:r>
              <a:rPr lang="en-US" sz="3378" spc="287" dirty="0">
                <a:solidFill>
                  <a:srgbClr val="FFFFFF"/>
                </a:solidFill>
                <a:latin typeface="Agrandir Narrow"/>
              </a:rPr>
              <a:t>441: Vansh Gupta</a:t>
            </a:r>
          </a:p>
          <a:p>
            <a:pPr>
              <a:lnSpc>
                <a:spcPts val="3716"/>
              </a:lnSpc>
            </a:pPr>
            <a:r>
              <a:rPr lang="en-US" sz="3378" spc="287" dirty="0">
                <a:solidFill>
                  <a:srgbClr val="FFFFFF"/>
                </a:solidFill>
                <a:latin typeface="Agrandir Narrow"/>
              </a:rPr>
              <a:t>459: Chirag Sharma</a:t>
            </a:r>
          </a:p>
        </p:txBody>
      </p:sp>
      <p:sp>
        <p:nvSpPr>
          <p:cNvPr id="7" name="TextBox 6">
            <a:extLst>
              <a:ext uri="{FF2B5EF4-FFF2-40B4-BE49-F238E27FC236}">
                <a16:creationId xmlns:a16="http://schemas.microsoft.com/office/drawing/2014/main" id="{85A58BA1-6ADF-7D2C-C75A-1758A97F205E}"/>
              </a:ext>
            </a:extLst>
          </p:cNvPr>
          <p:cNvSpPr txBox="1"/>
          <p:nvPr/>
        </p:nvSpPr>
        <p:spPr>
          <a:xfrm>
            <a:off x="1028700" y="2279320"/>
            <a:ext cx="9944100" cy="230832"/>
          </a:xfrm>
          <a:prstGeom prst="rect">
            <a:avLst/>
          </a:prstGeom>
          <a:noFill/>
        </p:spPr>
        <p:txBody>
          <a:bodyPr wrap="square" rtlCol="0">
            <a:spAutoFit/>
          </a:bodyPr>
          <a:lstStyle/>
          <a:p>
            <a:endParaRPr lang="en-IN" sz="900" dirty="0">
              <a:latin typeface="Dubai Medium" panose="020B0603030403030204" pitchFamily="34" charset="-78"/>
              <a:cs typeface="Dubai Medium" panose="020B0603030403030204" pitchFamily="34" charset="-78"/>
            </a:endParaRPr>
          </a:p>
        </p:txBody>
      </p:sp>
      <p:sp>
        <p:nvSpPr>
          <p:cNvPr id="8" name="TextBox 7">
            <a:extLst>
              <a:ext uri="{FF2B5EF4-FFF2-40B4-BE49-F238E27FC236}">
                <a16:creationId xmlns:a16="http://schemas.microsoft.com/office/drawing/2014/main" id="{1C559BD3-06D5-BF53-7BFB-5C181306B33B}"/>
              </a:ext>
            </a:extLst>
          </p:cNvPr>
          <p:cNvSpPr txBox="1"/>
          <p:nvPr/>
        </p:nvSpPr>
        <p:spPr>
          <a:xfrm>
            <a:off x="1028700" y="3224210"/>
            <a:ext cx="9526283" cy="3590727"/>
          </a:xfrm>
          <a:prstGeom prst="rect">
            <a:avLst/>
          </a:prstGeom>
          <a:noFill/>
        </p:spPr>
        <p:txBody>
          <a:bodyPr wrap="square" rtlCol="0">
            <a:spAutoFit/>
          </a:bodyPr>
          <a:lstStyle/>
          <a:p>
            <a:pPr algn="just">
              <a:lnSpc>
                <a:spcPts val="4399"/>
              </a:lnSpc>
            </a:pPr>
            <a:endParaRPr lang="en-US" sz="4400" dirty="0">
              <a:latin typeface="Book Antiqua" panose="02040602050305030304" pitchFamily="18" charset="0"/>
            </a:endParaRPr>
          </a:p>
          <a:p>
            <a:pPr algn="just">
              <a:lnSpc>
                <a:spcPts val="4399"/>
              </a:lnSpc>
            </a:pPr>
            <a:r>
              <a:rPr lang="en-US" sz="4400" spc="444" dirty="0">
                <a:solidFill>
                  <a:srgbClr val="FFFFFF"/>
                </a:solidFill>
                <a:latin typeface="Book Antiqua" panose="02040602050305030304" pitchFamily="18" charset="0"/>
              </a:rPr>
              <a:t>TOPIC: Predictive Modelling of stock Prices using Linear Regression</a:t>
            </a:r>
          </a:p>
          <a:p>
            <a:pPr algn="just">
              <a:lnSpc>
                <a:spcPts val="4399"/>
              </a:lnSpc>
            </a:pPr>
            <a:endParaRPr lang="en-US" sz="4400" spc="444" dirty="0">
              <a:solidFill>
                <a:srgbClr val="FFFFFF"/>
              </a:solidFill>
              <a:latin typeface="Book Antiqua" panose="02040602050305030304" pitchFamily="18" charset="0"/>
            </a:endParaRPr>
          </a:p>
          <a:p>
            <a:endParaRPr lang="en-IN" sz="44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AutoShape 3"/>
          <p:cNvSpPr/>
          <p:nvPr/>
        </p:nvSpPr>
        <p:spPr>
          <a:xfrm flipV="1">
            <a:off x="1637793" y="-386531"/>
            <a:ext cx="0" cy="11126024"/>
          </a:xfrm>
          <a:prstGeom prst="line">
            <a:avLst/>
          </a:prstGeom>
          <a:ln w="38100" cap="flat">
            <a:solidFill>
              <a:srgbClr val="F5F5F5"/>
            </a:solidFill>
            <a:prstDash val="solid"/>
            <a:headEnd type="none" w="sm" len="sm"/>
            <a:tailEnd type="none" w="sm" len="sm"/>
          </a:ln>
        </p:spPr>
      </p:sp>
      <p:sp>
        <p:nvSpPr>
          <p:cNvPr id="4" name="TextBox 4"/>
          <p:cNvSpPr txBox="1"/>
          <p:nvPr/>
        </p:nvSpPr>
        <p:spPr>
          <a:xfrm>
            <a:off x="6171754" y="3808039"/>
            <a:ext cx="6934643"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Thank You</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275165" y="1346723"/>
            <a:ext cx="10610668" cy="53684"/>
          </a:xfrm>
          <a:prstGeom prst="line">
            <a:avLst/>
          </a:prstGeom>
          <a:ln w="76200" cap="flat">
            <a:solidFill>
              <a:srgbClr val="F5F5F5"/>
            </a:solidFill>
            <a:prstDash val="solid"/>
            <a:headEnd type="none" w="sm" len="sm"/>
            <a:tailEnd type="none" w="sm" len="sm"/>
          </a:ln>
        </p:spPr>
      </p:sp>
      <p:sp>
        <p:nvSpPr>
          <p:cNvPr id="4" name="Freeform 4"/>
          <p:cNvSpPr/>
          <p:nvPr/>
        </p:nvSpPr>
        <p:spPr>
          <a:xfrm>
            <a:off x="1404421" y="2661003"/>
            <a:ext cx="6520721" cy="5744948"/>
          </a:xfrm>
          <a:custGeom>
            <a:avLst/>
            <a:gdLst/>
            <a:ahLst/>
            <a:cxnLst/>
            <a:rect l="l" t="t" r="r" b="b"/>
            <a:pathLst>
              <a:path w="6520721" h="5744948">
                <a:moveTo>
                  <a:pt x="0" y="0"/>
                </a:moveTo>
                <a:lnTo>
                  <a:pt x="6520720" y="0"/>
                </a:lnTo>
                <a:lnTo>
                  <a:pt x="6520720" y="5744948"/>
                </a:lnTo>
                <a:lnTo>
                  <a:pt x="0" y="5744948"/>
                </a:lnTo>
                <a:lnTo>
                  <a:pt x="0" y="0"/>
                </a:lnTo>
                <a:close/>
              </a:path>
            </a:pathLst>
          </a:custGeom>
          <a:blipFill>
            <a:blip r:embed="rId3"/>
            <a:stretch>
              <a:fillRect b="-1069"/>
            </a:stretch>
          </a:blipFill>
        </p:spPr>
      </p:sp>
      <p:sp>
        <p:nvSpPr>
          <p:cNvPr id="5" name="TextBox 5"/>
          <p:cNvSpPr txBox="1"/>
          <p:nvPr/>
        </p:nvSpPr>
        <p:spPr>
          <a:xfrm>
            <a:off x="378889" y="568849"/>
            <a:ext cx="17530221" cy="1536700"/>
          </a:xfrm>
          <a:prstGeom prst="rect">
            <a:avLst/>
          </a:prstGeom>
        </p:spPr>
        <p:txBody>
          <a:bodyPr lIns="0" tIns="0" rIns="0" bIns="0" rtlCol="0" anchor="t">
            <a:spAutoFit/>
          </a:bodyPr>
          <a:lstStyle/>
          <a:p>
            <a:pPr algn="ctr">
              <a:lnSpc>
                <a:spcPts val="6049"/>
              </a:lnSpc>
            </a:pPr>
            <a:r>
              <a:rPr lang="en-US" sz="5499" spc="175">
                <a:solidFill>
                  <a:srgbClr val="FFFFFF"/>
                </a:solidFill>
                <a:latin typeface="Days"/>
              </a:rPr>
              <a:t>DATA ANALYSIS AND INTERPRETATION</a:t>
            </a:r>
          </a:p>
          <a:p>
            <a:pPr algn="ctr">
              <a:lnSpc>
                <a:spcPts val="6049"/>
              </a:lnSpc>
            </a:pPr>
            <a:endParaRPr lang="en-US" sz="5499" spc="175">
              <a:solidFill>
                <a:srgbClr val="FFFFFF"/>
              </a:solidFill>
              <a:latin typeface="Days"/>
            </a:endParaRPr>
          </a:p>
        </p:txBody>
      </p:sp>
      <p:sp>
        <p:nvSpPr>
          <p:cNvPr id="6" name="TextBox 6"/>
          <p:cNvSpPr txBox="1"/>
          <p:nvPr/>
        </p:nvSpPr>
        <p:spPr>
          <a:xfrm>
            <a:off x="10757091" y="2048399"/>
            <a:ext cx="3852383" cy="2040094"/>
          </a:xfrm>
          <a:prstGeom prst="rect">
            <a:avLst/>
          </a:prstGeom>
        </p:spPr>
        <p:txBody>
          <a:bodyPr lIns="0" tIns="0" rIns="0" bIns="0" rtlCol="0" anchor="t">
            <a:spAutoFit/>
          </a:bodyPr>
          <a:lstStyle/>
          <a:p>
            <a:pPr>
              <a:lnSpc>
                <a:spcPts val="4103"/>
              </a:lnSpc>
            </a:pPr>
            <a:r>
              <a:rPr lang="en-US" sz="2931">
                <a:solidFill>
                  <a:srgbClr val="FFFFFF"/>
                </a:solidFill>
                <a:latin typeface="Canva Sans Bold"/>
              </a:rPr>
              <a:t>The dataset consists of </a:t>
            </a:r>
            <a:r>
              <a:rPr lang="en-US" sz="2931">
                <a:solidFill>
                  <a:srgbClr val="F5F5F5"/>
                </a:solidFill>
                <a:latin typeface="Canva Sans Bold"/>
              </a:rPr>
              <a:t>639 rows</a:t>
            </a:r>
            <a:r>
              <a:rPr lang="en-US" sz="2931">
                <a:solidFill>
                  <a:srgbClr val="FFFFFF"/>
                </a:solidFill>
                <a:latin typeface="Canva Sans Bold"/>
              </a:rPr>
              <a:t> and 7 columns.</a:t>
            </a:r>
          </a:p>
          <a:p>
            <a:pPr algn="ctr">
              <a:lnSpc>
                <a:spcPts val="4103"/>
              </a:lnSpc>
            </a:pPr>
            <a:endParaRPr lang="en-US" sz="2931">
              <a:solidFill>
                <a:srgbClr val="FFFFFF"/>
              </a:solidFill>
              <a:latin typeface="Canva Sans Bold"/>
            </a:endParaRPr>
          </a:p>
        </p:txBody>
      </p:sp>
      <p:sp>
        <p:nvSpPr>
          <p:cNvPr id="7" name="TextBox 7"/>
          <p:cNvSpPr txBox="1"/>
          <p:nvPr/>
        </p:nvSpPr>
        <p:spPr>
          <a:xfrm>
            <a:off x="10757091" y="4367950"/>
            <a:ext cx="4478584" cy="3068794"/>
          </a:xfrm>
          <a:prstGeom prst="rect">
            <a:avLst/>
          </a:prstGeom>
        </p:spPr>
        <p:txBody>
          <a:bodyPr lIns="0" tIns="0" rIns="0" bIns="0" rtlCol="0" anchor="t">
            <a:spAutoFit/>
          </a:bodyPr>
          <a:lstStyle/>
          <a:p>
            <a:pPr>
              <a:lnSpc>
                <a:spcPts val="4103"/>
              </a:lnSpc>
            </a:pPr>
            <a:r>
              <a:rPr lang="en-US" sz="2931">
                <a:solidFill>
                  <a:srgbClr val="FFFFFF"/>
                </a:solidFill>
                <a:latin typeface="Canva Sans Bold"/>
              </a:rPr>
              <a:t>The data types include:</a:t>
            </a:r>
          </a:p>
          <a:p>
            <a:pPr>
              <a:lnSpc>
                <a:spcPts val="4103"/>
              </a:lnSpc>
            </a:pPr>
            <a:r>
              <a:rPr lang="en-US" sz="2931">
                <a:solidFill>
                  <a:srgbClr val="FFFFFF"/>
                </a:solidFill>
                <a:latin typeface="Canva Sans Bold"/>
              </a:rPr>
              <a:t>object: Date</a:t>
            </a:r>
          </a:p>
          <a:p>
            <a:pPr>
              <a:lnSpc>
                <a:spcPts val="4103"/>
              </a:lnSpc>
            </a:pPr>
            <a:r>
              <a:rPr lang="en-US" sz="2931">
                <a:solidFill>
                  <a:srgbClr val="FFFFFF"/>
                </a:solidFill>
                <a:latin typeface="Canva Sans Bold"/>
              </a:rPr>
              <a:t>float64: Open, High, Low, Close, Adj Close</a:t>
            </a:r>
          </a:p>
          <a:p>
            <a:pPr>
              <a:lnSpc>
                <a:spcPts val="4103"/>
              </a:lnSpc>
            </a:pPr>
            <a:r>
              <a:rPr lang="en-US" sz="2931">
                <a:solidFill>
                  <a:srgbClr val="FFFFFF"/>
                </a:solidFill>
                <a:latin typeface="Canva Sans Bold"/>
              </a:rPr>
              <a:t>int64: Volume</a:t>
            </a:r>
          </a:p>
          <a:p>
            <a:pPr algn="l">
              <a:lnSpc>
                <a:spcPts val="4103"/>
              </a:lnSpc>
            </a:pPr>
            <a:endParaRPr lang="en-US" sz="2931">
              <a:solidFill>
                <a:srgbClr val="FFFFFF"/>
              </a:solidFill>
              <a:latin typeface="Canva Sans Bold"/>
            </a:endParaRPr>
          </a:p>
        </p:txBody>
      </p:sp>
      <p:sp>
        <p:nvSpPr>
          <p:cNvPr id="8" name="Freeform 8"/>
          <p:cNvSpPr/>
          <p:nvPr/>
        </p:nvSpPr>
        <p:spPr>
          <a:xfrm>
            <a:off x="9473177" y="4424500"/>
            <a:ext cx="798558" cy="798558"/>
          </a:xfrm>
          <a:custGeom>
            <a:avLst/>
            <a:gdLst/>
            <a:ahLst/>
            <a:cxnLst/>
            <a:rect l="l" t="t" r="r" b="b"/>
            <a:pathLst>
              <a:path w="798558" h="798558">
                <a:moveTo>
                  <a:pt x="0" y="0"/>
                </a:moveTo>
                <a:lnTo>
                  <a:pt x="798558" y="0"/>
                </a:lnTo>
                <a:lnTo>
                  <a:pt x="798558" y="798558"/>
                </a:lnTo>
                <a:lnTo>
                  <a:pt x="0" y="798558"/>
                </a:lnTo>
                <a:lnTo>
                  <a:pt x="0" y="0"/>
                </a:lnTo>
                <a:close/>
              </a:path>
            </a:pathLst>
          </a:custGeom>
          <a:blipFill>
            <a:blip r:embed="rId4"/>
            <a:stretch>
              <a:fillRect/>
            </a:stretch>
          </a:blipFill>
        </p:spPr>
      </p:sp>
      <p:sp>
        <p:nvSpPr>
          <p:cNvPr id="9" name="TextBox 9"/>
          <p:cNvSpPr txBox="1"/>
          <p:nvPr/>
        </p:nvSpPr>
        <p:spPr>
          <a:xfrm>
            <a:off x="9529749" y="4557553"/>
            <a:ext cx="846619" cy="497044"/>
          </a:xfrm>
          <a:prstGeom prst="rect">
            <a:avLst/>
          </a:prstGeom>
        </p:spPr>
        <p:txBody>
          <a:bodyPr lIns="0" tIns="0" rIns="0" bIns="0" rtlCol="0" anchor="t">
            <a:spAutoFit/>
          </a:bodyPr>
          <a:lstStyle/>
          <a:p>
            <a:pPr algn="ctr">
              <a:lnSpc>
                <a:spcPts val="4103"/>
              </a:lnSpc>
            </a:pPr>
            <a:r>
              <a:rPr lang="en-US" sz="2931">
                <a:solidFill>
                  <a:srgbClr val="FFFFFF"/>
                </a:solidFill>
                <a:latin typeface="Canva Sans Bold"/>
              </a:rPr>
              <a:t>2.</a:t>
            </a:r>
          </a:p>
        </p:txBody>
      </p:sp>
      <p:sp>
        <p:nvSpPr>
          <p:cNvPr id="10" name="Freeform 10"/>
          <p:cNvSpPr/>
          <p:nvPr/>
        </p:nvSpPr>
        <p:spPr>
          <a:xfrm>
            <a:off x="9529749" y="7818937"/>
            <a:ext cx="798558" cy="798558"/>
          </a:xfrm>
          <a:custGeom>
            <a:avLst/>
            <a:gdLst/>
            <a:ahLst/>
            <a:cxnLst/>
            <a:rect l="l" t="t" r="r" b="b"/>
            <a:pathLst>
              <a:path w="798558" h="798558">
                <a:moveTo>
                  <a:pt x="0" y="0"/>
                </a:moveTo>
                <a:lnTo>
                  <a:pt x="798558" y="0"/>
                </a:lnTo>
                <a:lnTo>
                  <a:pt x="798558" y="798558"/>
                </a:lnTo>
                <a:lnTo>
                  <a:pt x="0" y="798558"/>
                </a:lnTo>
                <a:lnTo>
                  <a:pt x="0" y="0"/>
                </a:lnTo>
                <a:close/>
              </a:path>
            </a:pathLst>
          </a:custGeom>
          <a:blipFill>
            <a:blip r:embed="rId4"/>
            <a:stretch>
              <a:fillRect/>
            </a:stretch>
          </a:blipFill>
        </p:spPr>
      </p:sp>
      <p:sp>
        <p:nvSpPr>
          <p:cNvPr id="11" name="AutoShape 11"/>
          <p:cNvSpPr/>
          <p:nvPr/>
        </p:nvSpPr>
        <p:spPr>
          <a:xfrm flipV="1">
            <a:off x="9872456" y="2887164"/>
            <a:ext cx="0" cy="1537335"/>
          </a:xfrm>
          <a:prstGeom prst="line">
            <a:avLst/>
          </a:prstGeom>
          <a:ln w="76200" cap="flat">
            <a:solidFill>
              <a:srgbClr val="F5F5F5"/>
            </a:solidFill>
            <a:prstDash val="solid"/>
            <a:headEnd type="none" w="sm" len="sm"/>
            <a:tailEnd type="none" w="sm" len="sm"/>
          </a:ln>
        </p:spPr>
      </p:sp>
      <p:sp>
        <p:nvSpPr>
          <p:cNvPr id="12" name="TextBox 12"/>
          <p:cNvSpPr txBox="1"/>
          <p:nvPr/>
        </p:nvSpPr>
        <p:spPr>
          <a:xfrm>
            <a:off x="9499068" y="7952921"/>
            <a:ext cx="846619" cy="497044"/>
          </a:xfrm>
          <a:prstGeom prst="rect">
            <a:avLst/>
          </a:prstGeom>
        </p:spPr>
        <p:txBody>
          <a:bodyPr lIns="0" tIns="0" rIns="0" bIns="0" rtlCol="0" anchor="t">
            <a:spAutoFit/>
          </a:bodyPr>
          <a:lstStyle/>
          <a:p>
            <a:pPr algn="ctr">
              <a:lnSpc>
                <a:spcPts val="4103"/>
              </a:lnSpc>
            </a:pPr>
            <a:r>
              <a:rPr lang="en-US" sz="2931">
                <a:solidFill>
                  <a:srgbClr val="FFFFFF"/>
                </a:solidFill>
                <a:latin typeface="Canva Sans Bold"/>
              </a:rPr>
              <a:t>3.</a:t>
            </a:r>
          </a:p>
        </p:txBody>
      </p:sp>
      <p:sp>
        <p:nvSpPr>
          <p:cNvPr id="13" name="TextBox 13"/>
          <p:cNvSpPr txBox="1"/>
          <p:nvPr/>
        </p:nvSpPr>
        <p:spPr>
          <a:xfrm>
            <a:off x="10757091" y="7526114"/>
            <a:ext cx="3852383" cy="2040094"/>
          </a:xfrm>
          <a:prstGeom prst="rect">
            <a:avLst/>
          </a:prstGeom>
        </p:spPr>
        <p:txBody>
          <a:bodyPr lIns="0" tIns="0" rIns="0" bIns="0" rtlCol="0" anchor="t">
            <a:spAutoFit/>
          </a:bodyPr>
          <a:lstStyle/>
          <a:p>
            <a:pPr>
              <a:lnSpc>
                <a:spcPts val="4103"/>
              </a:lnSpc>
            </a:pPr>
            <a:r>
              <a:rPr lang="en-US" sz="2931">
                <a:solidFill>
                  <a:srgbClr val="FFFFFF"/>
                </a:solidFill>
                <a:latin typeface="Canva Sans Bold"/>
              </a:rPr>
              <a:t>There are no null or NA values in the dataset.</a:t>
            </a:r>
          </a:p>
          <a:p>
            <a:pPr algn="ctr">
              <a:lnSpc>
                <a:spcPts val="4103"/>
              </a:lnSpc>
            </a:pPr>
            <a:endParaRPr lang="en-US" sz="2931">
              <a:solidFill>
                <a:srgbClr val="FFFFFF"/>
              </a:solidFill>
              <a:latin typeface="Canva Sans Bold"/>
            </a:endParaRPr>
          </a:p>
        </p:txBody>
      </p:sp>
      <p:sp>
        <p:nvSpPr>
          <p:cNvPr id="14" name="Freeform 14"/>
          <p:cNvSpPr/>
          <p:nvPr/>
        </p:nvSpPr>
        <p:spPr>
          <a:xfrm>
            <a:off x="9458086" y="2261724"/>
            <a:ext cx="798558" cy="798558"/>
          </a:xfrm>
          <a:custGeom>
            <a:avLst/>
            <a:gdLst/>
            <a:ahLst/>
            <a:cxnLst/>
            <a:rect l="l" t="t" r="r" b="b"/>
            <a:pathLst>
              <a:path w="798558" h="798558">
                <a:moveTo>
                  <a:pt x="0" y="0"/>
                </a:moveTo>
                <a:lnTo>
                  <a:pt x="798558" y="0"/>
                </a:lnTo>
                <a:lnTo>
                  <a:pt x="798558" y="798558"/>
                </a:lnTo>
                <a:lnTo>
                  <a:pt x="0" y="798558"/>
                </a:lnTo>
                <a:lnTo>
                  <a:pt x="0" y="0"/>
                </a:lnTo>
                <a:close/>
              </a:path>
            </a:pathLst>
          </a:custGeom>
          <a:blipFill>
            <a:blip r:embed="rId4"/>
            <a:stretch>
              <a:fillRect/>
            </a:stretch>
          </a:blipFill>
        </p:spPr>
      </p:sp>
      <p:sp>
        <p:nvSpPr>
          <p:cNvPr id="15" name="AutoShape 15"/>
          <p:cNvSpPr/>
          <p:nvPr/>
        </p:nvSpPr>
        <p:spPr>
          <a:xfrm flipH="1" flipV="1">
            <a:off x="9879400" y="5238783"/>
            <a:ext cx="42977" cy="2580154"/>
          </a:xfrm>
          <a:prstGeom prst="line">
            <a:avLst/>
          </a:prstGeom>
          <a:ln w="76200" cap="flat">
            <a:solidFill>
              <a:srgbClr val="F5F5F5"/>
            </a:solidFill>
            <a:prstDash val="solid"/>
            <a:headEnd type="none" w="sm" len="sm"/>
            <a:tailEnd type="none" w="sm" len="sm"/>
          </a:ln>
        </p:spPr>
      </p:sp>
      <p:sp>
        <p:nvSpPr>
          <p:cNvPr id="16" name="TextBox 16"/>
          <p:cNvSpPr txBox="1"/>
          <p:nvPr/>
        </p:nvSpPr>
        <p:spPr>
          <a:xfrm>
            <a:off x="9529749" y="2390120"/>
            <a:ext cx="846619" cy="497044"/>
          </a:xfrm>
          <a:prstGeom prst="rect">
            <a:avLst/>
          </a:prstGeom>
        </p:spPr>
        <p:txBody>
          <a:bodyPr lIns="0" tIns="0" rIns="0" bIns="0" rtlCol="0" anchor="t">
            <a:spAutoFit/>
          </a:bodyPr>
          <a:lstStyle/>
          <a:p>
            <a:pPr algn="ctr">
              <a:lnSpc>
                <a:spcPts val="4103"/>
              </a:lnSpc>
            </a:pPr>
            <a:r>
              <a:rPr lang="en-US" sz="2931">
                <a:solidFill>
                  <a:srgbClr val="FFFFFF"/>
                </a:solidFill>
                <a:latin typeface="Canva Sans Bold"/>
              </a:rPr>
              <a:t>1.</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252381" y="4334661"/>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8031620" y="733491"/>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0" y="9798013"/>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a:off x="8765111" y="2339050"/>
            <a:ext cx="8347436" cy="0"/>
          </a:xfrm>
          <a:prstGeom prst="line">
            <a:avLst/>
          </a:prstGeom>
          <a:ln w="76200" cap="flat">
            <a:solidFill>
              <a:srgbClr val="F5F5F5"/>
            </a:solidFill>
            <a:prstDash val="solid"/>
            <a:headEnd type="none" w="sm" len="sm"/>
            <a:tailEnd type="none" w="sm" len="sm"/>
          </a:ln>
        </p:spPr>
      </p:sp>
      <p:sp>
        <p:nvSpPr>
          <p:cNvPr id="8" name="Freeform 8"/>
          <p:cNvSpPr/>
          <p:nvPr/>
        </p:nvSpPr>
        <p:spPr>
          <a:xfrm>
            <a:off x="11180005" y="1703715"/>
            <a:ext cx="4948769" cy="4776804"/>
          </a:xfrm>
          <a:custGeom>
            <a:avLst/>
            <a:gdLst/>
            <a:ahLst/>
            <a:cxnLst/>
            <a:rect l="l" t="t" r="r" b="b"/>
            <a:pathLst>
              <a:path w="4948769" h="4776804">
                <a:moveTo>
                  <a:pt x="0" y="0"/>
                </a:moveTo>
                <a:lnTo>
                  <a:pt x="4948769" y="0"/>
                </a:lnTo>
                <a:lnTo>
                  <a:pt x="4948769" y="4776804"/>
                </a:lnTo>
                <a:lnTo>
                  <a:pt x="0" y="4776804"/>
                </a:lnTo>
                <a:lnTo>
                  <a:pt x="0" y="0"/>
                </a:lnTo>
                <a:close/>
              </a:path>
            </a:pathLst>
          </a:custGeom>
          <a:blipFill>
            <a:blip r:embed="rId4"/>
            <a:stretch>
              <a:fillRect/>
            </a:stretch>
          </a:blipFill>
        </p:spPr>
      </p:sp>
      <p:sp>
        <p:nvSpPr>
          <p:cNvPr id="9" name="Freeform 9"/>
          <p:cNvSpPr/>
          <p:nvPr/>
        </p:nvSpPr>
        <p:spPr>
          <a:xfrm>
            <a:off x="10400914" y="6750517"/>
            <a:ext cx="6506949" cy="3222244"/>
          </a:xfrm>
          <a:custGeom>
            <a:avLst/>
            <a:gdLst/>
            <a:ahLst/>
            <a:cxnLst/>
            <a:rect l="l" t="t" r="r" b="b"/>
            <a:pathLst>
              <a:path w="6506949" h="3222244">
                <a:moveTo>
                  <a:pt x="0" y="0"/>
                </a:moveTo>
                <a:lnTo>
                  <a:pt x="6506949" y="0"/>
                </a:lnTo>
                <a:lnTo>
                  <a:pt x="6506949" y="3222244"/>
                </a:lnTo>
                <a:lnTo>
                  <a:pt x="0" y="3222244"/>
                </a:lnTo>
                <a:lnTo>
                  <a:pt x="0" y="0"/>
                </a:lnTo>
                <a:close/>
              </a:path>
            </a:pathLst>
          </a:custGeom>
          <a:blipFill>
            <a:blip r:embed="rId5"/>
            <a:stretch>
              <a:fillRect t="-187" b="-187"/>
            </a:stretch>
          </a:blipFill>
        </p:spPr>
      </p:sp>
      <p:sp>
        <p:nvSpPr>
          <p:cNvPr id="10" name="Freeform 10"/>
          <p:cNvSpPr/>
          <p:nvPr/>
        </p:nvSpPr>
        <p:spPr>
          <a:xfrm>
            <a:off x="126338" y="2088176"/>
            <a:ext cx="311293" cy="164985"/>
          </a:xfrm>
          <a:custGeom>
            <a:avLst/>
            <a:gdLst/>
            <a:ahLst/>
            <a:cxnLst/>
            <a:rect l="l" t="t" r="r" b="b"/>
            <a:pathLst>
              <a:path w="311293" h="164985">
                <a:moveTo>
                  <a:pt x="0" y="0"/>
                </a:moveTo>
                <a:lnTo>
                  <a:pt x="311293" y="0"/>
                </a:lnTo>
                <a:lnTo>
                  <a:pt x="311293" y="164986"/>
                </a:lnTo>
                <a:lnTo>
                  <a:pt x="0" y="1649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0" y="633969"/>
            <a:ext cx="17530221" cy="1536700"/>
          </a:xfrm>
          <a:prstGeom prst="rect">
            <a:avLst/>
          </a:prstGeom>
        </p:spPr>
        <p:txBody>
          <a:bodyPr lIns="0" tIns="0" rIns="0" bIns="0" rtlCol="0" anchor="t">
            <a:spAutoFit/>
          </a:bodyPr>
          <a:lstStyle/>
          <a:p>
            <a:pPr algn="ctr">
              <a:lnSpc>
                <a:spcPts val="6049"/>
              </a:lnSpc>
            </a:pPr>
            <a:r>
              <a:rPr lang="en-US" sz="5499" spc="175" dirty="0">
                <a:solidFill>
                  <a:srgbClr val="000000"/>
                </a:solidFill>
                <a:latin typeface="Days Bold"/>
              </a:rPr>
              <a:t>  EXPLANATORY </a:t>
            </a:r>
            <a:r>
              <a:rPr lang="en-US" sz="5499" spc="175" dirty="0">
                <a:solidFill>
                  <a:srgbClr val="FFFFFF"/>
                </a:solidFill>
                <a:latin typeface="Days Bold"/>
              </a:rPr>
              <a:t> DATA ANALYSIS</a:t>
            </a:r>
          </a:p>
          <a:p>
            <a:pPr algn="ctr">
              <a:lnSpc>
                <a:spcPts val="6049"/>
              </a:lnSpc>
            </a:pPr>
            <a:endParaRPr lang="en-US" sz="5499" spc="175" dirty="0">
              <a:solidFill>
                <a:srgbClr val="FFFFFF"/>
              </a:solidFill>
              <a:latin typeface="Days Bold"/>
            </a:endParaRPr>
          </a:p>
        </p:txBody>
      </p:sp>
      <p:sp>
        <p:nvSpPr>
          <p:cNvPr id="12" name="TextBox 12"/>
          <p:cNvSpPr txBox="1"/>
          <p:nvPr/>
        </p:nvSpPr>
        <p:spPr>
          <a:xfrm>
            <a:off x="607052" y="3040339"/>
            <a:ext cx="7798771" cy="3310128"/>
          </a:xfrm>
          <a:prstGeom prst="rect">
            <a:avLst/>
          </a:prstGeom>
        </p:spPr>
        <p:txBody>
          <a:bodyPr lIns="0" tIns="0" rIns="0" bIns="0" rtlCol="0" anchor="t">
            <a:spAutoFit/>
          </a:bodyPr>
          <a:lstStyle/>
          <a:p>
            <a:pPr>
              <a:lnSpc>
                <a:spcPts val="2646"/>
              </a:lnSpc>
            </a:pPr>
            <a:r>
              <a:rPr lang="en-US" sz="1800">
                <a:solidFill>
                  <a:srgbClr val="000000"/>
                </a:solidFill>
                <a:latin typeface="Canva Sans Bold"/>
              </a:rPr>
              <a:t>Correlation Analysis:</a:t>
            </a:r>
          </a:p>
          <a:p>
            <a:pPr>
              <a:lnSpc>
                <a:spcPts val="2646"/>
              </a:lnSpc>
            </a:pPr>
            <a:endParaRPr lang="en-US" sz="1800">
              <a:solidFill>
                <a:srgbClr val="000000"/>
              </a:solidFill>
              <a:latin typeface="Canva Sans Bold"/>
            </a:endParaRPr>
          </a:p>
          <a:p>
            <a:pPr marL="388620" lvl="1" indent="-194310">
              <a:lnSpc>
                <a:spcPts val="2646"/>
              </a:lnSpc>
              <a:buFont typeface="Arial"/>
              <a:buChar char="•"/>
            </a:pPr>
            <a:r>
              <a:rPr lang="en-US" sz="1800">
                <a:solidFill>
                  <a:srgbClr val="000000"/>
                </a:solidFill>
                <a:latin typeface="Canva Sans Bold"/>
              </a:rPr>
              <a:t>The Open, High, Low, Close, and Adjusted Close Prices show substantial positive correlations, suggesting strong similarity in their trends.</a:t>
            </a:r>
          </a:p>
          <a:p>
            <a:pPr marL="388620" lvl="1" indent="-194310">
              <a:lnSpc>
                <a:spcPts val="2646"/>
              </a:lnSpc>
              <a:buFont typeface="Arial"/>
              <a:buChar char="•"/>
            </a:pPr>
            <a:r>
              <a:rPr lang="en-US" sz="1800">
                <a:solidFill>
                  <a:srgbClr val="000000"/>
                </a:solidFill>
                <a:latin typeface="Canva Sans Bold"/>
              </a:rPr>
              <a:t>Conversely, Volume exhibits weaker correlations with the other variables.</a:t>
            </a:r>
          </a:p>
          <a:p>
            <a:pPr marL="388620" lvl="1" indent="-194310">
              <a:lnSpc>
                <a:spcPts val="2646"/>
              </a:lnSpc>
              <a:buFont typeface="Arial"/>
              <a:buChar char="•"/>
            </a:pPr>
            <a:r>
              <a:rPr lang="en-US" sz="1800">
                <a:solidFill>
                  <a:srgbClr val="000000"/>
                </a:solidFill>
                <a:latin typeface="Canva Sans Bold"/>
              </a:rPr>
              <a:t>Volume seems to display no or negative correlation with the other variables, hinting that its changes might not directly align with price fluctuations.</a:t>
            </a:r>
          </a:p>
        </p:txBody>
      </p:sp>
      <p:sp>
        <p:nvSpPr>
          <p:cNvPr id="13" name="TextBox 13"/>
          <p:cNvSpPr txBox="1"/>
          <p:nvPr/>
        </p:nvSpPr>
        <p:spPr>
          <a:xfrm>
            <a:off x="607052" y="1998436"/>
            <a:ext cx="7798771" cy="643128"/>
          </a:xfrm>
          <a:prstGeom prst="rect">
            <a:avLst/>
          </a:prstGeom>
        </p:spPr>
        <p:txBody>
          <a:bodyPr lIns="0" tIns="0" rIns="0" bIns="0" rtlCol="0" anchor="t">
            <a:spAutoFit/>
          </a:bodyPr>
          <a:lstStyle/>
          <a:p>
            <a:pPr>
              <a:lnSpc>
                <a:spcPts val="2646"/>
              </a:lnSpc>
            </a:pPr>
            <a:r>
              <a:rPr lang="en-US" sz="1800">
                <a:solidFill>
                  <a:srgbClr val="000000"/>
                </a:solidFill>
                <a:latin typeface="Canva Sans Bold"/>
              </a:rPr>
              <a:t>Most variables show normal distributions, but Volume is peaked at a specific time.</a:t>
            </a:r>
          </a:p>
        </p:txBody>
      </p:sp>
      <p:sp>
        <p:nvSpPr>
          <p:cNvPr id="14" name="TextBox 14"/>
          <p:cNvSpPr txBox="1"/>
          <p:nvPr/>
        </p:nvSpPr>
        <p:spPr>
          <a:xfrm>
            <a:off x="607052" y="6750517"/>
            <a:ext cx="7798771" cy="976503"/>
          </a:xfrm>
          <a:prstGeom prst="rect">
            <a:avLst/>
          </a:prstGeom>
        </p:spPr>
        <p:txBody>
          <a:bodyPr lIns="0" tIns="0" rIns="0" bIns="0" rtlCol="0" anchor="t">
            <a:spAutoFit/>
          </a:bodyPr>
          <a:lstStyle/>
          <a:p>
            <a:pPr>
              <a:lnSpc>
                <a:spcPts val="2646"/>
              </a:lnSpc>
            </a:pPr>
            <a:r>
              <a:rPr lang="en-US" sz="1800">
                <a:solidFill>
                  <a:srgbClr val="000000"/>
                </a:solidFill>
                <a:latin typeface="Canva Sans Bold"/>
              </a:rPr>
              <a:t>The Date variable is not considered significant in linear regression modeling due to its lack of numerical relevance, making it unsuitable as an explanatory variable.</a:t>
            </a:r>
          </a:p>
        </p:txBody>
      </p:sp>
      <p:sp>
        <p:nvSpPr>
          <p:cNvPr id="15" name="TextBox 15"/>
          <p:cNvSpPr txBox="1"/>
          <p:nvPr/>
        </p:nvSpPr>
        <p:spPr>
          <a:xfrm>
            <a:off x="607052" y="8070074"/>
            <a:ext cx="7798771" cy="976503"/>
          </a:xfrm>
          <a:prstGeom prst="rect">
            <a:avLst/>
          </a:prstGeom>
        </p:spPr>
        <p:txBody>
          <a:bodyPr lIns="0" tIns="0" rIns="0" bIns="0" rtlCol="0" anchor="t">
            <a:spAutoFit/>
          </a:bodyPr>
          <a:lstStyle/>
          <a:p>
            <a:pPr>
              <a:lnSpc>
                <a:spcPts val="2646"/>
              </a:lnSpc>
            </a:pPr>
            <a:r>
              <a:rPr lang="en-US" sz="1800">
                <a:solidFill>
                  <a:srgbClr val="000000"/>
                </a:solidFill>
                <a:latin typeface="Canva Sans Bold"/>
              </a:rPr>
              <a:t>The response variable chosen for the linear regression model is the closing price, with the explanatory variables being the open, high, low, adjusted close prices, and volume.</a:t>
            </a:r>
          </a:p>
        </p:txBody>
      </p:sp>
      <p:sp>
        <p:nvSpPr>
          <p:cNvPr id="16" name="Freeform 16"/>
          <p:cNvSpPr/>
          <p:nvPr/>
        </p:nvSpPr>
        <p:spPr>
          <a:xfrm>
            <a:off x="126338" y="3159955"/>
            <a:ext cx="313270" cy="166033"/>
          </a:xfrm>
          <a:custGeom>
            <a:avLst/>
            <a:gdLst/>
            <a:ahLst/>
            <a:cxnLst/>
            <a:rect l="l" t="t" r="r" b="b"/>
            <a:pathLst>
              <a:path w="313270" h="166033">
                <a:moveTo>
                  <a:pt x="0" y="0"/>
                </a:moveTo>
                <a:lnTo>
                  <a:pt x="313270" y="0"/>
                </a:lnTo>
                <a:lnTo>
                  <a:pt x="313270" y="166033"/>
                </a:lnTo>
                <a:lnTo>
                  <a:pt x="0" y="166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76967" y="6862900"/>
            <a:ext cx="311293" cy="164985"/>
          </a:xfrm>
          <a:custGeom>
            <a:avLst/>
            <a:gdLst/>
            <a:ahLst/>
            <a:cxnLst/>
            <a:rect l="l" t="t" r="r" b="b"/>
            <a:pathLst>
              <a:path w="311293" h="164985">
                <a:moveTo>
                  <a:pt x="0" y="0"/>
                </a:moveTo>
                <a:lnTo>
                  <a:pt x="311293" y="0"/>
                </a:lnTo>
                <a:lnTo>
                  <a:pt x="311293" y="164986"/>
                </a:lnTo>
                <a:lnTo>
                  <a:pt x="0" y="1649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76967" y="8142498"/>
            <a:ext cx="311293" cy="164985"/>
          </a:xfrm>
          <a:custGeom>
            <a:avLst/>
            <a:gdLst/>
            <a:ahLst/>
            <a:cxnLst/>
            <a:rect l="l" t="t" r="r" b="b"/>
            <a:pathLst>
              <a:path w="311293" h="164985">
                <a:moveTo>
                  <a:pt x="0" y="0"/>
                </a:moveTo>
                <a:lnTo>
                  <a:pt x="311293" y="0"/>
                </a:lnTo>
                <a:lnTo>
                  <a:pt x="311293" y="164985"/>
                </a:lnTo>
                <a:lnTo>
                  <a:pt x="0" y="164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32408">
            <a:off x="-2209541" y="4065394"/>
            <a:ext cx="20865141" cy="12443211"/>
          </a:xfrm>
          <a:custGeom>
            <a:avLst/>
            <a:gdLst/>
            <a:ahLst/>
            <a:cxnLst/>
            <a:rect l="l" t="t" r="r" b="b"/>
            <a:pathLst>
              <a:path w="20865141" h="12443211">
                <a:moveTo>
                  <a:pt x="0" y="0"/>
                </a:moveTo>
                <a:lnTo>
                  <a:pt x="20865141" y="0"/>
                </a:lnTo>
                <a:lnTo>
                  <a:pt x="20865141" y="12443212"/>
                </a:lnTo>
                <a:lnTo>
                  <a:pt x="0" y="124432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3344952" y="3374850"/>
            <a:ext cx="11950941" cy="5542077"/>
            <a:chOff x="0" y="0"/>
            <a:chExt cx="3270686" cy="1516733"/>
          </a:xfrm>
        </p:grpSpPr>
        <p:sp>
          <p:nvSpPr>
            <p:cNvPr id="4" name="Freeform 4"/>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gradFill rotWithShape="1">
              <a:gsLst>
                <a:gs pos="0">
                  <a:srgbClr val="B34593">
                    <a:alpha val="100000"/>
                  </a:srgbClr>
                </a:gs>
                <a:gs pos="100000">
                  <a:srgbClr val="151F52">
                    <a:alpha val="100000"/>
                  </a:srgbClr>
                </a:gs>
              </a:gsLst>
              <a:lin ang="5400000"/>
            </a:gradFill>
          </p:spPr>
        </p:sp>
        <p:sp>
          <p:nvSpPr>
            <p:cNvPr id="5" name="TextBox 5"/>
            <p:cNvSpPr txBox="1"/>
            <p:nvPr/>
          </p:nvSpPr>
          <p:spPr>
            <a:xfrm>
              <a:off x="0" y="-38100"/>
              <a:ext cx="3270686" cy="1554833"/>
            </a:xfrm>
            <a:prstGeom prst="rect">
              <a:avLst/>
            </a:prstGeom>
          </p:spPr>
          <p:txBody>
            <a:bodyPr lIns="50800" tIns="50800" rIns="50800" bIns="50800" rtlCol="0" anchor="ctr"/>
            <a:lstStyle/>
            <a:p>
              <a:pPr algn="ctr">
                <a:lnSpc>
                  <a:spcPts val="2659"/>
                </a:lnSpc>
              </a:pPr>
              <a:endParaRP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15628" t="25654" r="13341" b="4148"/>
          <a:stretch>
            <a:fillRect/>
          </a:stretch>
        </p:blipFill>
        <p:spPr>
          <a:xfrm>
            <a:off x="4391968" y="3633933"/>
            <a:ext cx="9504064" cy="5023912"/>
          </a:xfrm>
          <a:prstGeom prst="rect">
            <a:avLst/>
          </a:prstGeom>
        </p:spPr>
      </p:pic>
      <p:sp>
        <p:nvSpPr>
          <p:cNvPr id="7" name="TextBox 7"/>
          <p:cNvSpPr txBox="1"/>
          <p:nvPr/>
        </p:nvSpPr>
        <p:spPr>
          <a:xfrm>
            <a:off x="378889" y="1344316"/>
            <a:ext cx="17530221" cy="774700"/>
          </a:xfrm>
          <a:prstGeom prst="rect">
            <a:avLst/>
          </a:prstGeom>
        </p:spPr>
        <p:txBody>
          <a:bodyPr lIns="0" tIns="0" rIns="0" bIns="0" rtlCol="0" anchor="t">
            <a:spAutoFit/>
          </a:bodyPr>
          <a:lstStyle/>
          <a:p>
            <a:pPr algn="ctr">
              <a:lnSpc>
                <a:spcPts val="6049"/>
              </a:lnSpc>
            </a:pPr>
            <a:r>
              <a:rPr lang="en-US" sz="5499" spc="175">
                <a:solidFill>
                  <a:srgbClr val="010101"/>
                </a:solidFill>
                <a:latin typeface="Days"/>
              </a:rPr>
              <a:t>Candlestick Graph for given data</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2372147"/>
            <a:ext cx="20370072" cy="6886153"/>
            <a:chOff x="0" y="0"/>
            <a:chExt cx="5364957" cy="1813637"/>
          </a:xfrm>
        </p:grpSpPr>
        <p:sp>
          <p:nvSpPr>
            <p:cNvPr id="4" name="Freeform 4"/>
            <p:cNvSpPr/>
            <p:nvPr/>
          </p:nvSpPr>
          <p:spPr>
            <a:xfrm>
              <a:off x="0" y="0"/>
              <a:ext cx="5364957" cy="1813637"/>
            </a:xfrm>
            <a:custGeom>
              <a:avLst/>
              <a:gdLst/>
              <a:ahLst/>
              <a:cxnLst/>
              <a:rect l="l" t="t" r="r" b="b"/>
              <a:pathLst>
                <a:path w="5364957" h="1813637">
                  <a:moveTo>
                    <a:pt x="0" y="0"/>
                  </a:moveTo>
                  <a:lnTo>
                    <a:pt x="5364957" y="0"/>
                  </a:lnTo>
                  <a:lnTo>
                    <a:pt x="5364957" y="1813637"/>
                  </a:lnTo>
                  <a:lnTo>
                    <a:pt x="0" y="1813637"/>
                  </a:lnTo>
                  <a:close/>
                </a:path>
              </a:pathLst>
            </a:custGeom>
            <a:solidFill>
              <a:srgbClr val="F5F5F5"/>
            </a:solidFill>
          </p:spPr>
        </p:sp>
        <p:sp>
          <p:nvSpPr>
            <p:cNvPr id="5" name="TextBox 5"/>
            <p:cNvSpPr txBox="1"/>
            <p:nvPr/>
          </p:nvSpPr>
          <p:spPr>
            <a:xfrm>
              <a:off x="0" y="-28575"/>
              <a:ext cx="5364957" cy="1842212"/>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378889" y="844972"/>
            <a:ext cx="17530221" cy="774700"/>
          </a:xfrm>
          <a:prstGeom prst="rect">
            <a:avLst/>
          </a:prstGeom>
        </p:spPr>
        <p:txBody>
          <a:bodyPr lIns="0" tIns="0" rIns="0" bIns="0" rtlCol="0" anchor="t">
            <a:spAutoFit/>
          </a:bodyPr>
          <a:lstStyle/>
          <a:p>
            <a:pPr algn="ctr">
              <a:lnSpc>
                <a:spcPts val="6049"/>
              </a:lnSpc>
            </a:pPr>
            <a:r>
              <a:rPr lang="en-US" sz="5499" spc="175">
                <a:solidFill>
                  <a:srgbClr val="FFFFFF"/>
                </a:solidFill>
                <a:latin typeface="Days"/>
              </a:rPr>
              <a:t>BUILDING AND FITTING THE MODEL</a:t>
            </a:r>
          </a:p>
        </p:txBody>
      </p:sp>
      <p:grpSp>
        <p:nvGrpSpPr>
          <p:cNvPr id="7" name="Group 7"/>
          <p:cNvGrpSpPr/>
          <p:nvPr/>
        </p:nvGrpSpPr>
        <p:grpSpPr>
          <a:xfrm>
            <a:off x="11473238" y="2998746"/>
            <a:ext cx="11950941" cy="5542077"/>
            <a:chOff x="0" y="0"/>
            <a:chExt cx="3270686" cy="1516733"/>
          </a:xfrm>
        </p:grpSpPr>
        <p:sp>
          <p:nvSpPr>
            <p:cNvPr id="8" name="Freeform 8"/>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gradFill rotWithShape="1">
              <a:gsLst>
                <a:gs pos="0">
                  <a:srgbClr val="B34593">
                    <a:alpha val="100000"/>
                  </a:srgbClr>
                </a:gs>
                <a:gs pos="100000">
                  <a:srgbClr val="151F52">
                    <a:alpha val="100000"/>
                  </a:srgbClr>
                </a:gs>
              </a:gsLst>
              <a:lin ang="5400000"/>
            </a:gradFill>
          </p:spPr>
        </p:sp>
        <p:sp>
          <p:nvSpPr>
            <p:cNvPr id="9" name="TextBox 9"/>
            <p:cNvSpPr txBox="1"/>
            <p:nvPr/>
          </p:nvSpPr>
          <p:spPr>
            <a:xfrm>
              <a:off x="0" y="-38100"/>
              <a:ext cx="3270686" cy="1554833"/>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1772777" y="3544377"/>
            <a:ext cx="6136333" cy="4541694"/>
          </a:xfrm>
          <a:custGeom>
            <a:avLst/>
            <a:gdLst/>
            <a:ahLst/>
            <a:cxnLst/>
            <a:rect l="l" t="t" r="r" b="b"/>
            <a:pathLst>
              <a:path w="6136333" h="4541694">
                <a:moveTo>
                  <a:pt x="0" y="0"/>
                </a:moveTo>
                <a:lnTo>
                  <a:pt x="6136334" y="0"/>
                </a:lnTo>
                <a:lnTo>
                  <a:pt x="6136334" y="4541694"/>
                </a:lnTo>
                <a:lnTo>
                  <a:pt x="0" y="4541694"/>
                </a:lnTo>
                <a:lnTo>
                  <a:pt x="0" y="0"/>
                </a:lnTo>
                <a:close/>
              </a:path>
            </a:pathLst>
          </a:custGeom>
          <a:blipFill>
            <a:blip r:embed="rId3"/>
            <a:stretch>
              <a:fillRect/>
            </a:stretch>
          </a:blipFill>
        </p:spPr>
      </p:sp>
      <p:sp>
        <p:nvSpPr>
          <p:cNvPr id="11" name="TextBox 11"/>
          <p:cNvSpPr txBox="1"/>
          <p:nvPr/>
        </p:nvSpPr>
        <p:spPr>
          <a:xfrm>
            <a:off x="662541" y="3931462"/>
            <a:ext cx="10810696" cy="976503"/>
          </a:xfrm>
          <a:prstGeom prst="rect">
            <a:avLst/>
          </a:prstGeom>
        </p:spPr>
        <p:txBody>
          <a:bodyPr lIns="0" tIns="0" rIns="0" bIns="0" rtlCol="0" anchor="t">
            <a:spAutoFit/>
          </a:bodyPr>
          <a:lstStyle/>
          <a:p>
            <a:pPr>
              <a:lnSpc>
                <a:spcPts val="2646"/>
              </a:lnSpc>
            </a:pPr>
            <a:r>
              <a:rPr lang="en-US" sz="1800">
                <a:solidFill>
                  <a:srgbClr val="000000"/>
                </a:solidFill>
                <a:latin typeface="Canva Sans Bold"/>
              </a:rPr>
              <a:t>Linear regression analysis is used to forecast the closing price by utilizing explanatory variables. The dataset is divided into a 70% training set and a 30% test set to both train the model and assess its accuracy.</a:t>
            </a:r>
          </a:p>
        </p:txBody>
      </p:sp>
      <p:sp>
        <p:nvSpPr>
          <p:cNvPr id="12" name="TextBox 12"/>
          <p:cNvSpPr txBox="1"/>
          <p:nvPr/>
        </p:nvSpPr>
        <p:spPr>
          <a:xfrm>
            <a:off x="662541" y="7445436"/>
            <a:ext cx="10810696" cy="1309878"/>
          </a:xfrm>
          <a:prstGeom prst="rect">
            <a:avLst/>
          </a:prstGeom>
        </p:spPr>
        <p:txBody>
          <a:bodyPr lIns="0" tIns="0" rIns="0" bIns="0" rtlCol="0" anchor="t">
            <a:spAutoFit/>
          </a:bodyPr>
          <a:lstStyle/>
          <a:p>
            <a:pPr>
              <a:lnSpc>
                <a:spcPts val="2646"/>
              </a:lnSpc>
            </a:pPr>
            <a:r>
              <a:rPr lang="en-US" sz="1800">
                <a:solidFill>
                  <a:srgbClr val="000000"/>
                </a:solidFill>
                <a:latin typeface="Canva Sans Bold"/>
              </a:rPr>
              <a:t>The analysis concludes that the predicted closing prices closely align with the actual values, indicating an accurate model performance, suggesting that the selected explanatory variables, collectively contribute to the model's ability to predict the closing price.</a:t>
            </a:r>
          </a:p>
          <a:p>
            <a:pPr>
              <a:lnSpc>
                <a:spcPts val="2646"/>
              </a:lnSpc>
            </a:pPr>
            <a:endParaRPr lang="en-US" sz="1800">
              <a:solidFill>
                <a:srgbClr val="000000"/>
              </a:solidFill>
              <a:latin typeface="Canva Sans Bold"/>
            </a:endParaRPr>
          </a:p>
        </p:txBody>
      </p:sp>
      <p:sp>
        <p:nvSpPr>
          <p:cNvPr id="13" name="TextBox 13"/>
          <p:cNvSpPr txBox="1"/>
          <p:nvPr/>
        </p:nvSpPr>
        <p:spPr>
          <a:xfrm>
            <a:off x="662541" y="2986796"/>
            <a:ext cx="10414834" cy="643128"/>
          </a:xfrm>
          <a:prstGeom prst="rect">
            <a:avLst/>
          </a:prstGeom>
        </p:spPr>
        <p:txBody>
          <a:bodyPr lIns="0" tIns="0" rIns="0" bIns="0" rtlCol="0" anchor="t">
            <a:spAutoFit/>
          </a:bodyPr>
          <a:lstStyle/>
          <a:p>
            <a:pPr>
              <a:lnSpc>
                <a:spcPts val="2646"/>
              </a:lnSpc>
            </a:pPr>
            <a:r>
              <a:rPr lang="en-US" sz="1800">
                <a:solidFill>
                  <a:srgbClr val="000000"/>
                </a:solidFill>
                <a:latin typeface="Canva Sans Bold"/>
              </a:rPr>
              <a:t>We added additional columns such as Open-close, High-Low, High/Low, Next_Open, and Next_Close to analyze the trend effectively.</a:t>
            </a:r>
          </a:p>
        </p:txBody>
      </p:sp>
      <p:sp>
        <p:nvSpPr>
          <p:cNvPr id="14" name="TextBox 14"/>
          <p:cNvSpPr txBox="1"/>
          <p:nvPr/>
        </p:nvSpPr>
        <p:spPr>
          <a:xfrm>
            <a:off x="662541" y="5172096"/>
            <a:ext cx="10414834" cy="643128"/>
          </a:xfrm>
          <a:prstGeom prst="rect">
            <a:avLst/>
          </a:prstGeom>
        </p:spPr>
        <p:txBody>
          <a:bodyPr lIns="0" tIns="0" rIns="0" bIns="0" rtlCol="0" anchor="t">
            <a:spAutoFit/>
          </a:bodyPr>
          <a:lstStyle/>
          <a:p>
            <a:pPr>
              <a:lnSpc>
                <a:spcPts val="2646"/>
              </a:lnSpc>
            </a:pPr>
            <a:r>
              <a:rPr lang="en-US" sz="1800">
                <a:solidFill>
                  <a:srgbClr val="000000"/>
                </a:solidFill>
                <a:latin typeface="Canva Sans Bold"/>
              </a:rPr>
              <a:t>To identify the most relevant explanatory variables from a pool of 10 variables, we utilized the Sequential Feature Selector (SFS) with the R2 (R squared) scoring setting.</a:t>
            </a:r>
          </a:p>
        </p:txBody>
      </p:sp>
      <p:sp>
        <p:nvSpPr>
          <p:cNvPr id="15" name="TextBox 15"/>
          <p:cNvSpPr txBox="1"/>
          <p:nvPr/>
        </p:nvSpPr>
        <p:spPr>
          <a:xfrm>
            <a:off x="662541" y="6300028"/>
            <a:ext cx="10414834" cy="643128"/>
          </a:xfrm>
          <a:prstGeom prst="rect">
            <a:avLst/>
          </a:prstGeom>
        </p:spPr>
        <p:txBody>
          <a:bodyPr lIns="0" tIns="0" rIns="0" bIns="0" rtlCol="0" anchor="t">
            <a:spAutoFit/>
          </a:bodyPr>
          <a:lstStyle/>
          <a:p>
            <a:pPr>
              <a:lnSpc>
                <a:spcPts val="2646"/>
              </a:lnSpc>
            </a:pPr>
            <a:r>
              <a:rPr lang="en-US" sz="1800">
                <a:solidFill>
                  <a:srgbClr val="000000"/>
                </a:solidFill>
                <a:latin typeface="Canva Sans Bold"/>
              </a:rPr>
              <a:t>We have two highly explanatory variables, namely High and Next_Open, with an R-squared value of 0.92643, equivalent to 92.64%.</a:t>
            </a:r>
          </a:p>
        </p:txBody>
      </p:sp>
      <p:sp>
        <p:nvSpPr>
          <p:cNvPr id="16" name="Freeform 16"/>
          <p:cNvSpPr/>
          <p:nvPr/>
        </p:nvSpPr>
        <p:spPr>
          <a:xfrm>
            <a:off x="222254" y="3161377"/>
            <a:ext cx="313270" cy="166033"/>
          </a:xfrm>
          <a:custGeom>
            <a:avLst/>
            <a:gdLst/>
            <a:ahLst/>
            <a:cxnLst/>
            <a:rect l="l" t="t" r="r" b="b"/>
            <a:pathLst>
              <a:path w="313270" h="166033">
                <a:moveTo>
                  <a:pt x="0" y="0"/>
                </a:moveTo>
                <a:lnTo>
                  <a:pt x="313270" y="0"/>
                </a:lnTo>
                <a:lnTo>
                  <a:pt x="313270" y="166033"/>
                </a:lnTo>
                <a:lnTo>
                  <a:pt x="0" y="166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222254" y="4076178"/>
            <a:ext cx="313270" cy="166033"/>
          </a:xfrm>
          <a:custGeom>
            <a:avLst/>
            <a:gdLst/>
            <a:ahLst/>
            <a:cxnLst/>
            <a:rect l="l" t="t" r="r" b="b"/>
            <a:pathLst>
              <a:path w="313270" h="166033">
                <a:moveTo>
                  <a:pt x="0" y="0"/>
                </a:moveTo>
                <a:lnTo>
                  <a:pt x="313270" y="0"/>
                </a:lnTo>
                <a:lnTo>
                  <a:pt x="313270" y="166033"/>
                </a:lnTo>
                <a:lnTo>
                  <a:pt x="0" y="166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22254" y="5346677"/>
            <a:ext cx="313270" cy="166033"/>
          </a:xfrm>
          <a:custGeom>
            <a:avLst/>
            <a:gdLst/>
            <a:ahLst/>
            <a:cxnLst/>
            <a:rect l="l" t="t" r="r" b="b"/>
            <a:pathLst>
              <a:path w="313270" h="166033">
                <a:moveTo>
                  <a:pt x="0" y="0"/>
                </a:moveTo>
                <a:lnTo>
                  <a:pt x="313270" y="0"/>
                </a:lnTo>
                <a:lnTo>
                  <a:pt x="313270" y="166033"/>
                </a:lnTo>
                <a:lnTo>
                  <a:pt x="0" y="166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222254" y="6474609"/>
            <a:ext cx="313270" cy="166033"/>
          </a:xfrm>
          <a:custGeom>
            <a:avLst/>
            <a:gdLst/>
            <a:ahLst/>
            <a:cxnLst/>
            <a:rect l="l" t="t" r="r" b="b"/>
            <a:pathLst>
              <a:path w="313270" h="166033">
                <a:moveTo>
                  <a:pt x="0" y="0"/>
                </a:moveTo>
                <a:lnTo>
                  <a:pt x="313270" y="0"/>
                </a:lnTo>
                <a:lnTo>
                  <a:pt x="313270" y="166033"/>
                </a:lnTo>
                <a:lnTo>
                  <a:pt x="0" y="166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222254" y="7602541"/>
            <a:ext cx="313270" cy="166033"/>
          </a:xfrm>
          <a:custGeom>
            <a:avLst/>
            <a:gdLst/>
            <a:ahLst/>
            <a:cxnLst/>
            <a:rect l="l" t="t" r="r" b="b"/>
            <a:pathLst>
              <a:path w="313270" h="166033">
                <a:moveTo>
                  <a:pt x="0" y="0"/>
                </a:moveTo>
                <a:lnTo>
                  <a:pt x="313270" y="0"/>
                </a:lnTo>
                <a:lnTo>
                  <a:pt x="313270" y="166033"/>
                </a:lnTo>
                <a:lnTo>
                  <a:pt x="0" y="166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rot="2923865">
            <a:off x="-2099981" y="4487061"/>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02491" y="6749891"/>
            <a:ext cx="4283017" cy="3169996"/>
          </a:xfrm>
          <a:custGeom>
            <a:avLst/>
            <a:gdLst/>
            <a:ahLst/>
            <a:cxnLst/>
            <a:rect l="l" t="t" r="r" b="b"/>
            <a:pathLst>
              <a:path w="4283017" h="3169996">
                <a:moveTo>
                  <a:pt x="0" y="0"/>
                </a:moveTo>
                <a:lnTo>
                  <a:pt x="4283018" y="0"/>
                </a:lnTo>
                <a:lnTo>
                  <a:pt x="4283018" y="3169996"/>
                </a:lnTo>
                <a:lnTo>
                  <a:pt x="0" y="3169996"/>
                </a:lnTo>
                <a:lnTo>
                  <a:pt x="0" y="0"/>
                </a:lnTo>
                <a:close/>
              </a:path>
            </a:pathLst>
          </a:custGeom>
          <a:blipFill>
            <a:blip r:embed="rId4"/>
            <a:stretch>
              <a:fillRect/>
            </a:stretch>
          </a:blipFill>
        </p:spPr>
      </p:sp>
      <p:grpSp>
        <p:nvGrpSpPr>
          <p:cNvPr id="4" name="Group 4"/>
          <p:cNvGrpSpPr/>
          <p:nvPr/>
        </p:nvGrpSpPr>
        <p:grpSpPr>
          <a:xfrm>
            <a:off x="1223159" y="1333975"/>
            <a:ext cx="15433919" cy="8953025"/>
            <a:chOff x="0" y="0"/>
            <a:chExt cx="4064900" cy="2357998"/>
          </a:xfrm>
        </p:grpSpPr>
        <p:sp>
          <p:nvSpPr>
            <p:cNvPr id="5" name="Freeform 5"/>
            <p:cNvSpPr/>
            <p:nvPr/>
          </p:nvSpPr>
          <p:spPr>
            <a:xfrm>
              <a:off x="0" y="0"/>
              <a:ext cx="4064900" cy="2357998"/>
            </a:xfrm>
            <a:custGeom>
              <a:avLst/>
              <a:gdLst/>
              <a:ahLst/>
              <a:cxnLst/>
              <a:rect l="l" t="t" r="r" b="b"/>
              <a:pathLst>
                <a:path w="4064900" h="2357998">
                  <a:moveTo>
                    <a:pt x="0" y="0"/>
                  </a:moveTo>
                  <a:lnTo>
                    <a:pt x="4064900" y="0"/>
                  </a:lnTo>
                  <a:lnTo>
                    <a:pt x="4064900" y="2357998"/>
                  </a:lnTo>
                  <a:lnTo>
                    <a:pt x="0" y="2357998"/>
                  </a:lnTo>
                  <a:close/>
                </a:path>
              </a:pathLst>
            </a:custGeom>
            <a:solidFill>
              <a:srgbClr val="F5F5F5"/>
            </a:solidFill>
            <a:ln w="38100" cap="sq">
              <a:solidFill>
                <a:srgbClr val="202354"/>
              </a:solidFill>
              <a:prstDash val="solid"/>
              <a:miter/>
            </a:ln>
          </p:spPr>
        </p:sp>
        <p:sp>
          <p:nvSpPr>
            <p:cNvPr id="6" name="TextBox 6"/>
            <p:cNvSpPr txBox="1"/>
            <p:nvPr/>
          </p:nvSpPr>
          <p:spPr>
            <a:xfrm>
              <a:off x="0" y="-28575"/>
              <a:ext cx="4064900" cy="2386573"/>
            </a:xfrm>
            <a:prstGeom prst="rect">
              <a:avLst/>
            </a:prstGeom>
          </p:spPr>
          <p:txBody>
            <a:bodyPr lIns="50800" tIns="50800" rIns="50800" bIns="50800" rtlCol="0" anchor="ctr"/>
            <a:lstStyle/>
            <a:p>
              <a:pPr algn="ctr">
                <a:lnSpc>
                  <a:spcPts val="1869"/>
                </a:lnSpc>
              </a:pPr>
              <a:endParaRPr/>
            </a:p>
          </p:txBody>
        </p:sp>
      </p:grpSp>
      <p:sp>
        <p:nvSpPr>
          <p:cNvPr id="7" name="AutoShape 7"/>
          <p:cNvSpPr/>
          <p:nvPr/>
        </p:nvSpPr>
        <p:spPr>
          <a:xfrm flipH="1" flipV="1">
            <a:off x="10257408" y="2174287"/>
            <a:ext cx="19050" cy="2969213"/>
          </a:xfrm>
          <a:prstGeom prst="line">
            <a:avLst/>
          </a:prstGeom>
          <a:ln w="38100" cap="flat">
            <a:solidFill>
              <a:srgbClr val="192253"/>
            </a:solidFill>
            <a:prstDash val="solid"/>
            <a:headEnd type="none" w="sm" len="sm"/>
            <a:tailEnd type="none" w="sm" len="sm"/>
          </a:ln>
        </p:spPr>
      </p:sp>
      <p:grpSp>
        <p:nvGrpSpPr>
          <p:cNvPr id="8" name="Group 8"/>
          <p:cNvGrpSpPr>
            <a:grpSpLocks noChangeAspect="1"/>
          </p:cNvGrpSpPr>
          <p:nvPr/>
        </p:nvGrpSpPr>
        <p:grpSpPr>
          <a:xfrm>
            <a:off x="10072449" y="1804368"/>
            <a:ext cx="369918" cy="369918"/>
            <a:chOff x="6705600" y="1371600"/>
            <a:chExt cx="10972800" cy="10972800"/>
          </a:xfrm>
        </p:grpSpPr>
        <p:sp>
          <p:nvSpPr>
            <p:cNvPr id="9" name="Freeform 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0" name="Group 10"/>
          <p:cNvGrpSpPr>
            <a:grpSpLocks noChangeAspect="1"/>
          </p:cNvGrpSpPr>
          <p:nvPr/>
        </p:nvGrpSpPr>
        <p:grpSpPr>
          <a:xfrm>
            <a:off x="10091499" y="3545982"/>
            <a:ext cx="369918" cy="369918"/>
            <a:chOff x="6705600" y="1371600"/>
            <a:chExt cx="10972800" cy="10972800"/>
          </a:xfrm>
        </p:grpSpPr>
        <p:sp>
          <p:nvSpPr>
            <p:cNvPr id="11" name="Freeform 1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2" name="Group 12"/>
          <p:cNvGrpSpPr>
            <a:grpSpLocks noChangeAspect="1"/>
          </p:cNvGrpSpPr>
          <p:nvPr/>
        </p:nvGrpSpPr>
        <p:grpSpPr>
          <a:xfrm>
            <a:off x="10091499" y="5143500"/>
            <a:ext cx="369918" cy="369918"/>
            <a:chOff x="6705600" y="1371600"/>
            <a:chExt cx="10972800" cy="10972800"/>
          </a:xfrm>
        </p:grpSpPr>
        <p:sp>
          <p:nvSpPr>
            <p:cNvPr id="13" name="Freeform 1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4" name="TextBox 14"/>
          <p:cNvSpPr txBox="1"/>
          <p:nvPr/>
        </p:nvSpPr>
        <p:spPr>
          <a:xfrm>
            <a:off x="10632239" y="3574557"/>
            <a:ext cx="6024840" cy="1842135"/>
          </a:xfrm>
          <a:prstGeom prst="rect">
            <a:avLst/>
          </a:prstGeom>
        </p:spPr>
        <p:txBody>
          <a:bodyPr lIns="0" tIns="0" rIns="0" bIns="0" rtlCol="0" anchor="t">
            <a:spAutoFit/>
          </a:bodyPr>
          <a:lstStyle/>
          <a:p>
            <a:pPr algn="just">
              <a:lnSpc>
                <a:spcPts val="3630"/>
              </a:lnSpc>
            </a:pPr>
            <a:r>
              <a:rPr lang="en-US" sz="3300" spc="105">
                <a:solidFill>
                  <a:srgbClr val="000000"/>
                </a:solidFill>
                <a:latin typeface="Canva Sans Medium"/>
              </a:rPr>
              <a:t>MSE (Mean Squared Error)</a:t>
            </a:r>
          </a:p>
          <a:p>
            <a:pPr algn="ctr">
              <a:lnSpc>
                <a:spcPts val="3630"/>
              </a:lnSpc>
            </a:pPr>
            <a:r>
              <a:rPr lang="en-US" sz="3300" spc="105">
                <a:solidFill>
                  <a:srgbClr val="000000"/>
                </a:solidFill>
                <a:latin typeface="Canva Sans Medium"/>
              </a:rPr>
              <a:t>672.8018</a:t>
            </a:r>
          </a:p>
          <a:p>
            <a:pPr algn="ctr">
              <a:lnSpc>
                <a:spcPts val="3630"/>
              </a:lnSpc>
            </a:pPr>
            <a:endParaRPr lang="en-US" sz="3300" spc="105">
              <a:solidFill>
                <a:srgbClr val="000000"/>
              </a:solidFill>
              <a:latin typeface="Canva Sans Medium"/>
            </a:endParaRPr>
          </a:p>
          <a:p>
            <a:pPr algn="just">
              <a:lnSpc>
                <a:spcPts val="3630"/>
              </a:lnSpc>
            </a:pPr>
            <a:endParaRPr lang="en-US" sz="3300" spc="105">
              <a:solidFill>
                <a:srgbClr val="000000"/>
              </a:solidFill>
              <a:latin typeface="Canva Sans Medium"/>
            </a:endParaRPr>
          </a:p>
        </p:txBody>
      </p:sp>
      <p:sp>
        <p:nvSpPr>
          <p:cNvPr id="15" name="TextBox 15"/>
          <p:cNvSpPr txBox="1"/>
          <p:nvPr/>
        </p:nvSpPr>
        <p:spPr>
          <a:xfrm>
            <a:off x="10442367" y="5172075"/>
            <a:ext cx="6024840" cy="2299335"/>
          </a:xfrm>
          <a:prstGeom prst="rect">
            <a:avLst/>
          </a:prstGeom>
        </p:spPr>
        <p:txBody>
          <a:bodyPr lIns="0" tIns="0" rIns="0" bIns="0" rtlCol="0" anchor="t">
            <a:spAutoFit/>
          </a:bodyPr>
          <a:lstStyle/>
          <a:p>
            <a:pPr algn="ctr">
              <a:lnSpc>
                <a:spcPts val="3630"/>
              </a:lnSpc>
            </a:pPr>
            <a:r>
              <a:rPr lang="en-US" sz="3300" spc="105" dirty="0">
                <a:solidFill>
                  <a:srgbClr val="000000"/>
                </a:solidFill>
                <a:latin typeface="Canva Sans Medium"/>
              </a:rPr>
              <a:t>RMSE (Root Mean </a:t>
            </a:r>
          </a:p>
          <a:p>
            <a:pPr algn="ctr">
              <a:lnSpc>
                <a:spcPts val="3630"/>
              </a:lnSpc>
            </a:pPr>
            <a:r>
              <a:rPr lang="en-US" sz="3300" spc="105" dirty="0">
                <a:solidFill>
                  <a:srgbClr val="000000"/>
                </a:solidFill>
                <a:latin typeface="Canva Sans Medium"/>
              </a:rPr>
              <a:t>Squared Error)</a:t>
            </a:r>
          </a:p>
          <a:p>
            <a:pPr algn="ctr">
              <a:lnSpc>
                <a:spcPts val="3630"/>
              </a:lnSpc>
            </a:pPr>
            <a:r>
              <a:rPr lang="en-US" sz="3300" spc="105" dirty="0">
                <a:solidFill>
                  <a:srgbClr val="000000"/>
                </a:solidFill>
                <a:latin typeface="Canva Sans Medium"/>
              </a:rPr>
              <a:t>25.9384</a:t>
            </a:r>
          </a:p>
          <a:p>
            <a:pPr algn="ctr">
              <a:lnSpc>
                <a:spcPts val="3630"/>
              </a:lnSpc>
            </a:pPr>
            <a:endParaRPr lang="en-US" sz="3300" spc="105" dirty="0">
              <a:solidFill>
                <a:srgbClr val="000000"/>
              </a:solidFill>
              <a:latin typeface="Canva Sans Medium"/>
            </a:endParaRPr>
          </a:p>
          <a:p>
            <a:pPr algn="just">
              <a:lnSpc>
                <a:spcPts val="3630"/>
              </a:lnSpc>
            </a:pPr>
            <a:endParaRPr lang="en-US" sz="3300" spc="105" dirty="0">
              <a:solidFill>
                <a:srgbClr val="000000"/>
              </a:solidFill>
              <a:latin typeface="Canva Sans Medium"/>
            </a:endParaRPr>
          </a:p>
        </p:txBody>
      </p:sp>
      <p:sp>
        <p:nvSpPr>
          <p:cNvPr id="16" name="TextBox 16"/>
          <p:cNvSpPr txBox="1"/>
          <p:nvPr/>
        </p:nvSpPr>
        <p:spPr>
          <a:xfrm>
            <a:off x="1940303" y="6692741"/>
            <a:ext cx="7979746" cy="1232691"/>
          </a:xfrm>
          <a:prstGeom prst="rect">
            <a:avLst/>
          </a:prstGeom>
        </p:spPr>
        <p:txBody>
          <a:bodyPr lIns="0" tIns="0" rIns="0" bIns="0" rtlCol="0" anchor="t">
            <a:spAutoFit/>
          </a:bodyPr>
          <a:lstStyle/>
          <a:p>
            <a:pPr>
              <a:lnSpc>
                <a:spcPts val="3314"/>
              </a:lnSpc>
            </a:pPr>
            <a:r>
              <a:rPr lang="en-US" sz="2254">
                <a:solidFill>
                  <a:srgbClr val="000000"/>
                </a:solidFill>
                <a:latin typeface="Canva Sans Bold"/>
              </a:rPr>
              <a:t>The residuals are normally distributed, showing that the model meets its assumptions and effectively captures data patterns, explaining target variable variability.</a:t>
            </a:r>
          </a:p>
        </p:txBody>
      </p:sp>
      <p:grpSp>
        <p:nvGrpSpPr>
          <p:cNvPr id="17" name="Group 17"/>
          <p:cNvGrpSpPr/>
          <p:nvPr/>
        </p:nvGrpSpPr>
        <p:grpSpPr>
          <a:xfrm>
            <a:off x="10965067" y="6749891"/>
            <a:ext cx="4979441" cy="3169996"/>
            <a:chOff x="0" y="0"/>
            <a:chExt cx="1362754" cy="867552"/>
          </a:xfrm>
        </p:grpSpPr>
        <p:sp>
          <p:nvSpPr>
            <p:cNvPr id="18" name="Freeform 18"/>
            <p:cNvSpPr/>
            <p:nvPr/>
          </p:nvSpPr>
          <p:spPr>
            <a:xfrm>
              <a:off x="0" y="0"/>
              <a:ext cx="1362754" cy="867552"/>
            </a:xfrm>
            <a:custGeom>
              <a:avLst/>
              <a:gdLst/>
              <a:ahLst/>
              <a:cxnLst/>
              <a:rect l="l" t="t" r="r" b="b"/>
              <a:pathLst>
                <a:path w="1362754" h="867552">
                  <a:moveTo>
                    <a:pt x="0" y="0"/>
                  </a:moveTo>
                  <a:lnTo>
                    <a:pt x="1362754" y="0"/>
                  </a:lnTo>
                  <a:lnTo>
                    <a:pt x="1362754" y="867552"/>
                  </a:lnTo>
                  <a:lnTo>
                    <a:pt x="0" y="867552"/>
                  </a:lnTo>
                  <a:close/>
                </a:path>
              </a:pathLst>
            </a:custGeom>
            <a:gradFill rotWithShape="1">
              <a:gsLst>
                <a:gs pos="0">
                  <a:srgbClr val="B34593">
                    <a:alpha val="100000"/>
                  </a:srgbClr>
                </a:gs>
                <a:gs pos="100000">
                  <a:srgbClr val="151F52">
                    <a:alpha val="100000"/>
                  </a:srgbClr>
                </a:gs>
              </a:gsLst>
              <a:lin ang="5400000"/>
            </a:gradFill>
          </p:spPr>
        </p:sp>
        <p:sp>
          <p:nvSpPr>
            <p:cNvPr id="19" name="TextBox 19"/>
            <p:cNvSpPr txBox="1"/>
            <p:nvPr/>
          </p:nvSpPr>
          <p:spPr>
            <a:xfrm>
              <a:off x="0" y="-38100"/>
              <a:ext cx="1362754" cy="905652"/>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0632239" y="1905475"/>
            <a:ext cx="6024840" cy="1384935"/>
          </a:xfrm>
          <a:prstGeom prst="rect">
            <a:avLst/>
          </a:prstGeom>
        </p:spPr>
        <p:txBody>
          <a:bodyPr lIns="0" tIns="0" rIns="0" bIns="0" rtlCol="0" anchor="t">
            <a:spAutoFit/>
          </a:bodyPr>
          <a:lstStyle/>
          <a:p>
            <a:pPr algn="just">
              <a:lnSpc>
                <a:spcPts val="3630"/>
              </a:lnSpc>
            </a:pPr>
            <a:r>
              <a:rPr lang="en-US" sz="3300" spc="105">
                <a:solidFill>
                  <a:srgbClr val="000000"/>
                </a:solidFill>
                <a:latin typeface="Canva Sans Medium"/>
              </a:rPr>
              <a:t>MAE (Mean Absolute Error)</a:t>
            </a:r>
          </a:p>
          <a:p>
            <a:pPr algn="ctr">
              <a:lnSpc>
                <a:spcPts val="3630"/>
              </a:lnSpc>
            </a:pPr>
            <a:r>
              <a:rPr lang="en-US" sz="3300" spc="105">
                <a:solidFill>
                  <a:srgbClr val="000000"/>
                </a:solidFill>
                <a:latin typeface="Canva Sans Medium"/>
              </a:rPr>
              <a:t>19.5385</a:t>
            </a:r>
          </a:p>
          <a:p>
            <a:pPr algn="just">
              <a:lnSpc>
                <a:spcPts val="3630"/>
              </a:lnSpc>
            </a:pPr>
            <a:endParaRPr lang="en-US" sz="3300" spc="105">
              <a:solidFill>
                <a:srgbClr val="000000"/>
              </a:solidFill>
              <a:latin typeface="Canva Sans Medium"/>
            </a:endParaRPr>
          </a:p>
        </p:txBody>
      </p:sp>
      <p:sp>
        <p:nvSpPr>
          <p:cNvPr id="21" name="TextBox 21"/>
          <p:cNvSpPr txBox="1"/>
          <p:nvPr/>
        </p:nvSpPr>
        <p:spPr>
          <a:xfrm>
            <a:off x="378889" y="340200"/>
            <a:ext cx="17530221" cy="1536700"/>
          </a:xfrm>
          <a:prstGeom prst="rect">
            <a:avLst/>
          </a:prstGeom>
        </p:spPr>
        <p:txBody>
          <a:bodyPr lIns="0" tIns="0" rIns="0" bIns="0" rtlCol="0" anchor="t">
            <a:spAutoFit/>
          </a:bodyPr>
          <a:lstStyle/>
          <a:p>
            <a:pPr algn="ctr">
              <a:lnSpc>
                <a:spcPts val="6049"/>
              </a:lnSpc>
            </a:pPr>
            <a:r>
              <a:rPr lang="en-US" sz="5499" spc="175">
                <a:solidFill>
                  <a:srgbClr val="010101"/>
                </a:solidFill>
                <a:latin typeface="Days"/>
              </a:rPr>
              <a:t>MODEL EVALUATION METRICS</a:t>
            </a:r>
          </a:p>
          <a:p>
            <a:pPr algn="ctr">
              <a:lnSpc>
                <a:spcPts val="6049"/>
              </a:lnSpc>
            </a:pPr>
            <a:endParaRPr lang="en-US" sz="5499" spc="175">
              <a:solidFill>
                <a:srgbClr val="010101"/>
              </a:solidFill>
              <a:latin typeface="Days"/>
            </a:endParaRPr>
          </a:p>
        </p:txBody>
      </p:sp>
      <p:sp>
        <p:nvSpPr>
          <p:cNvPr id="22" name="TextBox 22"/>
          <p:cNvSpPr txBox="1"/>
          <p:nvPr/>
        </p:nvSpPr>
        <p:spPr>
          <a:xfrm>
            <a:off x="1940303" y="1932178"/>
            <a:ext cx="7798771" cy="1209476"/>
          </a:xfrm>
          <a:prstGeom prst="rect">
            <a:avLst/>
          </a:prstGeom>
        </p:spPr>
        <p:txBody>
          <a:bodyPr lIns="0" tIns="0" rIns="0" bIns="0" rtlCol="0" anchor="t">
            <a:spAutoFit/>
          </a:bodyPr>
          <a:lstStyle/>
          <a:p>
            <a:pPr>
              <a:lnSpc>
                <a:spcPts val="3249"/>
              </a:lnSpc>
            </a:pPr>
            <a:r>
              <a:rPr lang="en-US" sz="2210">
                <a:solidFill>
                  <a:srgbClr val="000000"/>
                </a:solidFill>
                <a:latin typeface="Canva Sans Bold"/>
              </a:rPr>
              <a:t>A lower MAE, MSE, or RMSE suggests improved accuracy, indicating that the model's performance appears satisfactory with relatively low error metrics.</a:t>
            </a:r>
          </a:p>
        </p:txBody>
      </p:sp>
      <p:sp>
        <p:nvSpPr>
          <p:cNvPr id="23" name="TextBox 23"/>
          <p:cNvSpPr txBox="1"/>
          <p:nvPr/>
        </p:nvSpPr>
        <p:spPr>
          <a:xfrm>
            <a:off x="1940303" y="3673791"/>
            <a:ext cx="7979746" cy="2485550"/>
          </a:xfrm>
          <a:prstGeom prst="rect">
            <a:avLst/>
          </a:prstGeom>
        </p:spPr>
        <p:txBody>
          <a:bodyPr lIns="0" tIns="0" rIns="0" bIns="0" rtlCol="0" anchor="t">
            <a:spAutoFit/>
          </a:bodyPr>
          <a:lstStyle/>
          <a:p>
            <a:pPr>
              <a:lnSpc>
                <a:spcPts val="3314"/>
              </a:lnSpc>
            </a:pPr>
            <a:r>
              <a:rPr lang="en-US" sz="2254">
                <a:solidFill>
                  <a:srgbClr val="000000"/>
                </a:solidFill>
                <a:latin typeface="Canva Sans Bold"/>
              </a:rPr>
              <a:t>The R² value in regression measures how much of the target variable's variance is explained by the features. An R² close to 1 indicates a good fit, with a value of around 0.9264 showing the model explains 92.64% of the target variable's variance, indicating strong predictive ability.</a:t>
            </a:r>
          </a:p>
        </p:txBody>
      </p:sp>
      <p:sp>
        <p:nvSpPr>
          <p:cNvPr id="24" name="Freeform 24"/>
          <p:cNvSpPr/>
          <p:nvPr/>
        </p:nvSpPr>
        <p:spPr>
          <a:xfrm>
            <a:off x="11313279" y="6749891"/>
            <a:ext cx="4283017" cy="3169996"/>
          </a:xfrm>
          <a:custGeom>
            <a:avLst/>
            <a:gdLst/>
            <a:ahLst/>
            <a:cxnLst/>
            <a:rect l="l" t="t" r="r" b="b"/>
            <a:pathLst>
              <a:path w="4283017" h="3169996">
                <a:moveTo>
                  <a:pt x="0" y="0"/>
                </a:moveTo>
                <a:lnTo>
                  <a:pt x="4283017" y="0"/>
                </a:lnTo>
                <a:lnTo>
                  <a:pt x="4283017" y="3169996"/>
                </a:lnTo>
                <a:lnTo>
                  <a:pt x="0" y="3169996"/>
                </a:lnTo>
                <a:lnTo>
                  <a:pt x="0" y="0"/>
                </a:lnTo>
                <a:close/>
              </a:path>
            </a:pathLst>
          </a:custGeom>
          <a:blipFill>
            <a:blip r:embed="rId4"/>
            <a:stretch>
              <a:fillRect/>
            </a:stretch>
          </a:blipFill>
        </p:spPr>
      </p:sp>
      <p:sp>
        <p:nvSpPr>
          <p:cNvPr id="25" name="Freeform 25"/>
          <p:cNvSpPr/>
          <p:nvPr/>
        </p:nvSpPr>
        <p:spPr>
          <a:xfrm>
            <a:off x="1436534" y="1989328"/>
            <a:ext cx="313270" cy="166033"/>
          </a:xfrm>
          <a:custGeom>
            <a:avLst/>
            <a:gdLst/>
            <a:ahLst/>
            <a:cxnLst/>
            <a:rect l="l" t="t" r="r" b="b"/>
            <a:pathLst>
              <a:path w="313270" h="166033">
                <a:moveTo>
                  <a:pt x="0" y="0"/>
                </a:moveTo>
                <a:lnTo>
                  <a:pt x="313269" y="0"/>
                </a:lnTo>
                <a:lnTo>
                  <a:pt x="313269" y="166033"/>
                </a:lnTo>
                <a:lnTo>
                  <a:pt x="0" y="166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1436534" y="3832884"/>
            <a:ext cx="313270" cy="166033"/>
          </a:xfrm>
          <a:custGeom>
            <a:avLst/>
            <a:gdLst/>
            <a:ahLst/>
            <a:cxnLst/>
            <a:rect l="l" t="t" r="r" b="b"/>
            <a:pathLst>
              <a:path w="313270" h="166033">
                <a:moveTo>
                  <a:pt x="0" y="0"/>
                </a:moveTo>
                <a:lnTo>
                  <a:pt x="313269" y="0"/>
                </a:lnTo>
                <a:lnTo>
                  <a:pt x="313269" y="166032"/>
                </a:lnTo>
                <a:lnTo>
                  <a:pt x="0" y="166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1436534" y="6749891"/>
            <a:ext cx="313270" cy="166033"/>
          </a:xfrm>
          <a:custGeom>
            <a:avLst/>
            <a:gdLst/>
            <a:ahLst/>
            <a:cxnLst/>
            <a:rect l="l" t="t" r="r" b="b"/>
            <a:pathLst>
              <a:path w="313270" h="166033">
                <a:moveTo>
                  <a:pt x="0" y="0"/>
                </a:moveTo>
                <a:lnTo>
                  <a:pt x="313269" y="0"/>
                </a:lnTo>
                <a:lnTo>
                  <a:pt x="313269" y="166033"/>
                </a:lnTo>
                <a:lnTo>
                  <a:pt x="0" y="166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Rectangle 1">
            <a:extLst>
              <a:ext uri="{FF2B5EF4-FFF2-40B4-BE49-F238E27FC236}">
                <a16:creationId xmlns:a16="http://schemas.microsoft.com/office/drawing/2014/main" id="{18089F26-060F-7B6A-646E-37AF8B601CD2}"/>
              </a:ext>
            </a:extLst>
          </p:cNvPr>
          <p:cNvSpPr>
            <a:spLocks noChangeArrowheads="1"/>
          </p:cNvSpPr>
          <p:nvPr/>
        </p:nvSpPr>
        <p:spPr bwMode="auto">
          <a:xfrm>
            <a:off x="0" y="0"/>
            <a:ext cx="18288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25.93842</a:t>
            </a:r>
            <a:r>
              <a:rPr kumimoji="0" lang="en-US" altLang="en-US" sz="1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
            <a:extLst>
              <a:ext uri="{FF2B5EF4-FFF2-40B4-BE49-F238E27FC236}">
                <a16:creationId xmlns:a16="http://schemas.microsoft.com/office/drawing/2014/main" id="{B30B3286-933E-BC92-FCC9-96E095355EB3}"/>
              </a:ext>
            </a:extLst>
          </p:cNvPr>
          <p:cNvSpPr>
            <a:spLocks noChangeArrowheads="1"/>
          </p:cNvSpPr>
          <p:nvPr/>
        </p:nvSpPr>
        <p:spPr bwMode="auto">
          <a:xfrm>
            <a:off x="152400" y="257889"/>
            <a:ext cx="585097"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25.9842</a:t>
            </a:r>
            <a:r>
              <a:rPr kumimoji="0" lang="en-US" altLang="en-US" sz="1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275165" y="1346723"/>
            <a:ext cx="10610668" cy="53684"/>
          </a:xfrm>
          <a:prstGeom prst="line">
            <a:avLst/>
          </a:prstGeom>
          <a:ln w="76200" cap="flat">
            <a:solidFill>
              <a:srgbClr val="F5F5F5"/>
            </a:solidFill>
            <a:prstDash val="solid"/>
            <a:headEnd type="none" w="sm" len="sm"/>
            <a:tailEnd type="none" w="sm" len="sm"/>
          </a:ln>
        </p:spPr>
      </p:sp>
      <p:sp>
        <p:nvSpPr>
          <p:cNvPr id="4" name="TextBox 4"/>
          <p:cNvSpPr txBox="1"/>
          <p:nvPr/>
        </p:nvSpPr>
        <p:spPr>
          <a:xfrm>
            <a:off x="0" y="549799"/>
            <a:ext cx="17530221" cy="1536700"/>
          </a:xfrm>
          <a:prstGeom prst="rect">
            <a:avLst/>
          </a:prstGeom>
        </p:spPr>
        <p:txBody>
          <a:bodyPr lIns="0" tIns="0" rIns="0" bIns="0" rtlCol="0" anchor="t">
            <a:spAutoFit/>
          </a:bodyPr>
          <a:lstStyle/>
          <a:p>
            <a:pPr algn="ctr">
              <a:lnSpc>
                <a:spcPts val="6049"/>
              </a:lnSpc>
            </a:pPr>
            <a:r>
              <a:rPr lang="en-US" sz="5499" spc="175" dirty="0">
                <a:solidFill>
                  <a:srgbClr val="FFFFFF"/>
                </a:solidFill>
                <a:latin typeface="Days"/>
              </a:rPr>
              <a:t>ASSUMPTION TESTING</a:t>
            </a:r>
          </a:p>
          <a:p>
            <a:pPr algn="ctr">
              <a:lnSpc>
                <a:spcPts val="6049"/>
              </a:lnSpc>
            </a:pPr>
            <a:endParaRPr lang="en-US" sz="5499" spc="175" dirty="0">
              <a:solidFill>
                <a:srgbClr val="FFFFFF"/>
              </a:solidFill>
              <a:latin typeface="Days"/>
            </a:endParaRPr>
          </a:p>
        </p:txBody>
      </p:sp>
      <p:sp>
        <p:nvSpPr>
          <p:cNvPr id="5" name="AutoShape 5"/>
          <p:cNvSpPr/>
          <p:nvPr/>
        </p:nvSpPr>
        <p:spPr>
          <a:xfrm>
            <a:off x="7695737" y="2564414"/>
            <a:ext cx="2896525" cy="1710"/>
          </a:xfrm>
          <a:prstGeom prst="line">
            <a:avLst/>
          </a:prstGeom>
          <a:ln w="76200" cap="flat">
            <a:solidFill>
              <a:srgbClr val="F5F5F5"/>
            </a:solidFill>
            <a:prstDash val="solid"/>
            <a:headEnd type="none" w="sm" len="sm"/>
            <a:tailEnd type="none" w="sm" len="sm"/>
          </a:ln>
        </p:spPr>
      </p:sp>
      <p:sp>
        <p:nvSpPr>
          <p:cNvPr id="6" name="TextBox 6"/>
          <p:cNvSpPr txBox="1"/>
          <p:nvPr/>
        </p:nvSpPr>
        <p:spPr>
          <a:xfrm>
            <a:off x="2095398" y="2268346"/>
            <a:ext cx="5083953" cy="1011394"/>
          </a:xfrm>
          <a:prstGeom prst="rect">
            <a:avLst/>
          </a:prstGeom>
        </p:spPr>
        <p:txBody>
          <a:bodyPr lIns="0" tIns="0" rIns="0" bIns="0" rtlCol="0" anchor="t">
            <a:spAutoFit/>
          </a:bodyPr>
          <a:lstStyle/>
          <a:p>
            <a:pPr>
              <a:lnSpc>
                <a:spcPts val="4103"/>
              </a:lnSpc>
            </a:pPr>
            <a:r>
              <a:rPr lang="en-US" sz="2931">
                <a:solidFill>
                  <a:srgbClr val="FFFFFF"/>
                </a:solidFill>
                <a:latin typeface="Canva Sans Bold"/>
              </a:rPr>
              <a:t>AUTOCORRELATION TEST:</a:t>
            </a:r>
          </a:p>
          <a:p>
            <a:pPr algn="ctr">
              <a:lnSpc>
                <a:spcPts val="4103"/>
              </a:lnSpc>
            </a:pPr>
            <a:endParaRPr lang="en-US" sz="2931">
              <a:solidFill>
                <a:srgbClr val="FFFFFF"/>
              </a:solidFill>
              <a:latin typeface="Canva Sans Bold"/>
            </a:endParaRPr>
          </a:p>
        </p:txBody>
      </p:sp>
      <p:sp>
        <p:nvSpPr>
          <p:cNvPr id="7" name="AutoShape 7"/>
          <p:cNvSpPr/>
          <p:nvPr/>
        </p:nvSpPr>
        <p:spPr>
          <a:xfrm flipV="1">
            <a:off x="1427979" y="3042391"/>
            <a:ext cx="0" cy="3933145"/>
          </a:xfrm>
          <a:prstGeom prst="line">
            <a:avLst/>
          </a:prstGeom>
          <a:ln w="76200" cap="flat">
            <a:solidFill>
              <a:srgbClr val="F5F5F5"/>
            </a:solidFill>
            <a:prstDash val="solid"/>
            <a:headEnd type="none" w="sm" len="sm"/>
            <a:tailEnd type="none" w="sm" len="sm"/>
          </a:ln>
        </p:spPr>
      </p:sp>
      <p:sp>
        <p:nvSpPr>
          <p:cNvPr id="8" name="Freeform 8"/>
          <p:cNvSpPr/>
          <p:nvPr/>
        </p:nvSpPr>
        <p:spPr>
          <a:xfrm>
            <a:off x="16860021" y="6576257"/>
            <a:ext cx="798558" cy="798558"/>
          </a:xfrm>
          <a:custGeom>
            <a:avLst/>
            <a:gdLst/>
            <a:ahLst/>
            <a:cxnLst/>
            <a:rect l="l" t="t" r="r" b="b"/>
            <a:pathLst>
              <a:path w="798558" h="798558">
                <a:moveTo>
                  <a:pt x="0" y="0"/>
                </a:moveTo>
                <a:lnTo>
                  <a:pt x="798558" y="0"/>
                </a:lnTo>
                <a:lnTo>
                  <a:pt x="798558" y="798558"/>
                </a:lnTo>
                <a:lnTo>
                  <a:pt x="0" y="798558"/>
                </a:lnTo>
                <a:lnTo>
                  <a:pt x="0" y="0"/>
                </a:lnTo>
                <a:close/>
              </a:path>
            </a:pathLst>
          </a:custGeom>
          <a:blipFill>
            <a:blip r:embed="rId3"/>
            <a:stretch>
              <a:fillRect/>
            </a:stretch>
          </a:blipFill>
        </p:spPr>
      </p:sp>
      <p:sp>
        <p:nvSpPr>
          <p:cNvPr id="9" name="Freeform 9"/>
          <p:cNvSpPr/>
          <p:nvPr/>
        </p:nvSpPr>
        <p:spPr>
          <a:xfrm>
            <a:off x="1004670" y="6576257"/>
            <a:ext cx="798558" cy="798558"/>
          </a:xfrm>
          <a:custGeom>
            <a:avLst/>
            <a:gdLst/>
            <a:ahLst/>
            <a:cxnLst/>
            <a:rect l="l" t="t" r="r" b="b"/>
            <a:pathLst>
              <a:path w="798558" h="798558">
                <a:moveTo>
                  <a:pt x="0" y="0"/>
                </a:moveTo>
                <a:lnTo>
                  <a:pt x="798558" y="0"/>
                </a:lnTo>
                <a:lnTo>
                  <a:pt x="798558" y="798558"/>
                </a:lnTo>
                <a:lnTo>
                  <a:pt x="0" y="798558"/>
                </a:lnTo>
                <a:lnTo>
                  <a:pt x="0" y="0"/>
                </a:lnTo>
                <a:close/>
              </a:path>
            </a:pathLst>
          </a:custGeom>
          <a:blipFill>
            <a:blip r:embed="rId3"/>
            <a:stretch>
              <a:fillRect/>
            </a:stretch>
          </a:blipFill>
        </p:spPr>
      </p:sp>
      <p:sp>
        <p:nvSpPr>
          <p:cNvPr id="10" name="TextBox 10"/>
          <p:cNvSpPr txBox="1"/>
          <p:nvPr/>
        </p:nvSpPr>
        <p:spPr>
          <a:xfrm>
            <a:off x="1004670" y="6698439"/>
            <a:ext cx="846619" cy="497044"/>
          </a:xfrm>
          <a:prstGeom prst="rect">
            <a:avLst/>
          </a:prstGeom>
        </p:spPr>
        <p:txBody>
          <a:bodyPr lIns="0" tIns="0" rIns="0" bIns="0" rtlCol="0" anchor="t">
            <a:spAutoFit/>
          </a:bodyPr>
          <a:lstStyle/>
          <a:p>
            <a:pPr algn="ctr">
              <a:lnSpc>
                <a:spcPts val="4103"/>
              </a:lnSpc>
            </a:pPr>
            <a:r>
              <a:rPr lang="en-US" sz="2931">
                <a:solidFill>
                  <a:srgbClr val="FFFFFF"/>
                </a:solidFill>
                <a:latin typeface="Canva Sans Bold"/>
              </a:rPr>
              <a:t>2.</a:t>
            </a:r>
          </a:p>
        </p:txBody>
      </p:sp>
      <p:sp>
        <p:nvSpPr>
          <p:cNvPr id="11" name="TextBox 11"/>
          <p:cNvSpPr txBox="1"/>
          <p:nvPr/>
        </p:nvSpPr>
        <p:spPr>
          <a:xfrm>
            <a:off x="16860021" y="6698439"/>
            <a:ext cx="846619" cy="497044"/>
          </a:xfrm>
          <a:prstGeom prst="rect">
            <a:avLst/>
          </a:prstGeom>
        </p:spPr>
        <p:txBody>
          <a:bodyPr lIns="0" tIns="0" rIns="0" bIns="0" rtlCol="0" anchor="t">
            <a:spAutoFit/>
          </a:bodyPr>
          <a:lstStyle/>
          <a:p>
            <a:pPr algn="ctr">
              <a:lnSpc>
                <a:spcPts val="4103"/>
              </a:lnSpc>
            </a:pPr>
            <a:r>
              <a:rPr lang="en-US" sz="2931">
                <a:solidFill>
                  <a:srgbClr val="FFFFFF"/>
                </a:solidFill>
                <a:latin typeface="Canva Sans Bold"/>
              </a:rPr>
              <a:t>3.</a:t>
            </a:r>
          </a:p>
        </p:txBody>
      </p:sp>
      <p:sp>
        <p:nvSpPr>
          <p:cNvPr id="12" name="TextBox 12"/>
          <p:cNvSpPr txBox="1"/>
          <p:nvPr/>
        </p:nvSpPr>
        <p:spPr>
          <a:xfrm>
            <a:off x="2095398" y="3004291"/>
            <a:ext cx="6048819" cy="1428689"/>
          </a:xfrm>
          <a:prstGeom prst="rect">
            <a:avLst/>
          </a:prstGeom>
        </p:spPr>
        <p:txBody>
          <a:bodyPr lIns="0" tIns="0" rIns="0" bIns="0" rtlCol="0" anchor="t">
            <a:spAutoFit/>
          </a:bodyPr>
          <a:lstStyle/>
          <a:p>
            <a:pPr>
              <a:lnSpc>
                <a:spcPts val="2859"/>
              </a:lnSpc>
            </a:pPr>
            <a:r>
              <a:rPr lang="en-US" sz="2042">
                <a:solidFill>
                  <a:srgbClr val="FFFFFF"/>
                </a:solidFill>
                <a:latin typeface="Antic Bold"/>
              </a:rPr>
              <a:t>The Durbin-Watson test statistic, around 1.9522, suggests little autocorrelation in residuals, approaching the optimal value of 2, which is essential for independence in linear regression.</a:t>
            </a:r>
          </a:p>
        </p:txBody>
      </p:sp>
      <p:sp>
        <p:nvSpPr>
          <p:cNvPr id="13" name="Freeform 13"/>
          <p:cNvSpPr/>
          <p:nvPr/>
        </p:nvSpPr>
        <p:spPr>
          <a:xfrm>
            <a:off x="1028700" y="2243833"/>
            <a:ext cx="798558" cy="798558"/>
          </a:xfrm>
          <a:custGeom>
            <a:avLst/>
            <a:gdLst/>
            <a:ahLst/>
            <a:cxnLst/>
            <a:rect l="l" t="t" r="r" b="b"/>
            <a:pathLst>
              <a:path w="798558" h="798558">
                <a:moveTo>
                  <a:pt x="0" y="0"/>
                </a:moveTo>
                <a:lnTo>
                  <a:pt x="798558" y="0"/>
                </a:lnTo>
                <a:lnTo>
                  <a:pt x="798558" y="798558"/>
                </a:lnTo>
                <a:lnTo>
                  <a:pt x="0" y="798558"/>
                </a:lnTo>
                <a:lnTo>
                  <a:pt x="0" y="0"/>
                </a:lnTo>
                <a:close/>
              </a:path>
            </a:pathLst>
          </a:custGeom>
          <a:blipFill>
            <a:blip r:embed="rId3"/>
            <a:stretch>
              <a:fillRect/>
            </a:stretch>
          </a:blipFill>
        </p:spPr>
      </p:sp>
      <p:sp>
        <p:nvSpPr>
          <p:cNvPr id="14" name="AutoShape 14"/>
          <p:cNvSpPr/>
          <p:nvPr/>
        </p:nvSpPr>
        <p:spPr>
          <a:xfrm flipV="1">
            <a:off x="17263814" y="3124054"/>
            <a:ext cx="39032" cy="3452203"/>
          </a:xfrm>
          <a:prstGeom prst="line">
            <a:avLst/>
          </a:prstGeom>
          <a:ln w="76200" cap="flat">
            <a:solidFill>
              <a:srgbClr val="F5F5F5"/>
            </a:solidFill>
            <a:prstDash val="solid"/>
            <a:headEnd type="none" w="sm" len="sm"/>
            <a:tailEnd type="none" w="sm" len="sm"/>
          </a:ln>
        </p:spPr>
      </p:sp>
      <p:sp>
        <p:nvSpPr>
          <p:cNvPr id="15" name="TextBox 15"/>
          <p:cNvSpPr txBox="1"/>
          <p:nvPr/>
        </p:nvSpPr>
        <p:spPr>
          <a:xfrm>
            <a:off x="1028700" y="2390120"/>
            <a:ext cx="846619" cy="497044"/>
          </a:xfrm>
          <a:prstGeom prst="rect">
            <a:avLst/>
          </a:prstGeom>
        </p:spPr>
        <p:txBody>
          <a:bodyPr lIns="0" tIns="0" rIns="0" bIns="0" rtlCol="0" anchor="t">
            <a:spAutoFit/>
          </a:bodyPr>
          <a:lstStyle/>
          <a:p>
            <a:pPr algn="ctr">
              <a:lnSpc>
                <a:spcPts val="4103"/>
              </a:lnSpc>
            </a:pPr>
            <a:r>
              <a:rPr lang="en-US" sz="2931">
                <a:solidFill>
                  <a:srgbClr val="FFFFFF"/>
                </a:solidFill>
                <a:latin typeface="Canva Sans Bold"/>
              </a:rPr>
              <a:t>1.</a:t>
            </a:r>
          </a:p>
        </p:txBody>
      </p:sp>
      <p:sp>
        <p:nvSpPr>
          <p:cNvPr id="16" name="TextBox 16"/>
          <p:cNvSpPr txBox="1"/>
          <p:nvPr/>
        </p:nvSpPr>
        <p:spPr>
          <a:xfrm>
            <a:off x="2095398" y="6701021"/>
            <a:ext cx="5083953" cy="1011394"/>
          </a:xfrm>
          <a:prstGeom prst="rect">
            <a:avLst/>
          </a:prstGeom>
        </p:spPr>
        <p:txBody>
          <a:bodyPr lIns="0" tIns="0" rIns="0" bIns="0" rtlCol="0" anchor="t">
            <a:spAutoFit/>
          </a:bodyPr>
          <a:lstStyle/>
          <a:p>
            <a:pPr>
              <a:lnSpc>
                <a:spcPts val="4103"/>
              </a:lnSpc>
            </a:pPr>
            <a:r>
              <a:rPr lang="en-US" sz="2931">
                <a:solidFill>
                  <a:srgbClr val="FFFFFF"/>
                </a:solidFill>
                <a:latin typeface="Canva Sans Bold"/>
              </a:rPr>
              <a:t>MULTICOLLINEARITY TEST:</a:t>
            </a:r>
          </a:p>
          <a:p>
            <a:pPr algn="ctr">
              <a:lnSpc>
                <a:spcPts val="4103"/>
              </a:lnSpc>
            </a:pPr>
            <a:endParaRPr lang="en-US" sz="2931">
              <a:solidFill>
                <a:srgbClr val="FFFFFF"/>
              </a:solidFill>
              <a:latin typeface="Canva Sans Bold"/>
            </a:endParaRPr>
          </a:p>
        </p:txBody>
      </p:sp>
      <p:sp>
        <p:nvSpPr>
          <p:cNvPr id="17" name="TextBox 17"/>
          <p:cNvSpPr txBox="1"/>
          <p:nvPr/>
        </p:nvSpPr>
        <p:spPr>
          <a:xfrm>
            <a:off x="2095398" y="7336715"/>
            <a:ext cx="5579026" cy="1878830"/>
          </a:xfrm>
          <a:prstGeom prst="rect">
            <a:avLst/>
          </a:prstGeom>
        </p:spPr>
        <p:txBody>
          <a:bodyPr lIns="0" tIns="0" rIns="0" bIns="0" rtlCol="0" anchor="t">
            <a:spAutoFit/>
          </a:bodyPr>
          <a:lstStyle/>
          <a:p>
            <a:pPr>
              <a:lnSpc>
                <a:spcPts val="2492"/>
              </a:lnSpc>
            </a:pPr>
            <a:r>
              <a:rPr lang="en-US" sz="1780">
                <a:solidFill>
                  <a:srgbClr val="FFFFFF"/>
                </a:solidFill>
                <a:latin typeface="Antic Bold"/>
              </a:rPr>
              <a:t>"Next_Open" and "High/Low" have low VIF values, suggesting minimal multicollinearity. In contrast, "Adj Close" has a higher VIF value (6.340360e+06), indicating substantial multicollinearity. Removing highly correlated variables could affect the model's effectiveness, so retaining them may be beneficial.</a:t>
            </a:r>
          </a:p>
        </p:txBody>
      </p:sp>
      <p:sp>
        <p:nvSpPr>
          <p:cNvPr id="18" name="TextBox 18"/>
          <p:cNvSpPr txBox="1"/>
          <p:nvPr/>
        </p:nvSpPr>
        <p:spPr>
          <a:xfrm>
            <a:off x="10865748" y="6701021"/>
            <a:ext cx="5424549" cy="1011394"/>
          </a:xfrm>
          <a:prstGeom prst="rect">
            <a:avLst/>
          </a:prstGeom>
        </p:spPr>
        <p:txBody>
          <a:bodyPr lIns="0" tIns="0" rIns="0" bIns="0" rtlCol="0" anchor="t">
            <a:spAutoFit/>
          </a:bodyPr>
          <a:lstStyle/>
          <a:p>
            <a:pPr>
              <a:lnSpc>
                <a:spcPts val="4103"/>
              </a:lnSpc>
            </a:pPr>
            <a:r>
              <a:rPr lang="en-US" sz="2931">
                <a:solidFill>
                  <a:srgbClr val="FFFFFF"/>
                </a:solidFill>
                <a:latin typeface="Canva Sans Bold"/>
              </a:rPr>
              <a:t>NORMALITY OF ERROR TEST:</a:t>
            </a:r>
          </a:p>
          <a:p>
            <a:pPr algn="ctr">
              <a:lnSpc>
                <a:spcPts val="4103"/>
              </a:lnSpc>
            </a:pPr>
            <a:endParaRPr lang="en-US" sz="2931">
              <a:solidFill>
                <a:srgbClr val="FFFFFF"/>
              </a:solidFill>
              <a:latin typeface="Canva Sans Bold"/>
            </a:endParaRPr>
          </a:p>
        </p:txBody>
      </p:sp>
      <p:sp>
        <p:nvSpPr>
          <p:cNvPr id="19" name="TextBox 19"/>
          <p:cNvSpPr txBox="1"/>
          <p:nvPr/>
        </p:nvSpPr>
        <p:spPr>
          <a:xfrm>
            <a:off x="11096319" y="7492401"/>
            <a:ext cx="5579025" cy="1580626"/>
          </a:xfrm>
          <a:prstGeom prst="rect">
            <a:avLst/>
          </a:prstGeom>
        </p:spPr>
        <p:txBody>
          <a:bodyPr wrap="square" lIns="0" tIns="0" rIns="0" bIns="0" rtlCol="0" anchor="t">
            <a:spAutoFit/>
          </a:bodyPr>
          <a:lstStyle/>
          <a:p>
            <a:pPr>
              <a:lnSpc>
                <a:spcPts val="2492"/>
              </a:lnSpc>
            </a:pPr>
            <a:r>
              <a:rPr lang="en-US" sz="1780" dirty="0">
                <a:solidFill>
                  <a:srgbClr val="FFFFFF"/>
                </a:solidFill>
                <a:latin typeface="Antic Bold"/>
              </a:rPr>
              <a:t>Shapiro Wilks test statistic is 0.9867 which is close to 1, thereby residuals appear relatively normally distributed. The p-value of 0.0689 is greater than 0.05, indicating no significant deviation from normality.</a:t>
            </a:r>
          </a:p>
          <a:p>
            <a:pPr algn="ctr">
              <a:lnSpc>
                <a:spcPts val="2492"/>
              </a:lnSpc>
            </a:pPr>
            <a:endParaRPr lang="en-US" sz="1780" dirty="0">
              <a:solidFill>
                <a:srgbClr val="FFFFFF"/>
              </a:solidFill>
              <a:latin typeface="Antic Bold"/>
            </a:endParaRPr>
          </a:p>
        </p:txBody>
      </p:sp>
      <p:sp>
        <p:nvSpPr>
          <p:cNvPr id="20" name="TextBox 20"/>
          <p:cNvSpPr txBox="1"/>
          <p:nvPr/>
        </p:nvSpPr>
        <p:spPr>
          <a:xfrm>
            <a:off x="11096320" y="2508119"/>
            <a:ext cx="6433902" cy="1525744"/>
          </a:xfrm>
          <a:prstGeom prst="rect">
            <a:avLst/>
          </a:prstGeom>
        </p:spPr>
        <p:txBody>
          <a:bodyPr lIns="0" tIns="0" rIns="0" bIns="0" rtlCol="0" anchor="t">
            <a:spAutoFit/>
          </a:bodyPr>
          <a:lstStyle/>
          <a:p>
            <a:pPr>
              <a:lnSpc>
                <a:spcPts val="4103"/>
              </a:lnSpc>
            </a:pPr>
            <a:r>
              <a:rPr lang="en-US" sz="2931" dirty="0">
                <a:solidFill>
                  <a:srgbClr val="FFFFFF"/>
                </a:solidFill>
                <a:latin typeface="Canva Sans Bold"/>
              </a:rPr>
              <a:t>HOMOSCEDASCITY TEST </a:t>
            </a:r>
          </a:p>
          <a:p>
            <a:pPr>
              <a:lnSpc>
                <a:spcPts val="4103"/>
              </a:lnSpc>
            </a:pPr>
            <a:r>
              <a:rPr lang="en-US" sz="2931" dirty="0">
                <a:solidFill>
                  <a:srgbClr val="FFFFFF"/>
                </a:solidFill>
                <a:latin typeface="Canva Sans Bold"/>
              </a:rPr>
              <a:t>(Errors have constant variance):</a:t>
            </a:r>
          </a:p>
          <a:p>
            <a:pPr algn="ctr">
              <a:lnSpc>
                <a:spcPts val="4103"/>
              </a:lnSpc>
            </a:pPr>
            <a:endParaRPr lang="en-US" sz="2931" dirty="0">
              <a:solidFill>
                <a:srgbClr val="FFFFFF"/>
              </a:solidFill>
              <a:latin typeface="Canva Sans Bold"/>
            </a:endParaRPr>
          </a:p>
        </p:txBody>
      </p:sp>
      <p:sp>
        <p:nvSpPr>
          <p:cNvPr id="21" name="TextBox 21"/>
          <p:cNvSpPr txBox="1"/>
          <p:nvPr/>
        </p:nvSpPr>
        <p:spPr>
          <a:xfrm>
            <a:off x="11096320" y="3839688"/>
            <a:ext cx="5579026" cy="1897058"/>
          </a:xfrm>
          <a:prstGeom prst="rect">
            <a:avLst/>
          </a:prstGeom>
        </p:spPr>
        <p:txBody>
          <a:bodyPr lIns="0" tIns="0" rIns="0" bIns="0" rtlCol="0" anchor="t">
            <a:spAutoFit/>
          </a:bodyPr>
          <a:lstStyle/>
          <a:p>
            <a:pPr>
              <a:lnSpc>
                <a:spcPts val="2492"/>
              </a:lnSpc>
            </a:pPr>
            <a:r>
              <a:rPr lang="en-US" sz="1780" dirty="0">
                <a:solidFill>
                  <a:srgbClr val="FFFFFF"/>
                </a:solidFill>
                <a:latin typeface="Antic Bold"/>
              </a:rPr>
              <a:t>The Breusch-Pagan test statistic is 0.00043, indicating smaller-than-expected residual variance. The p-value of 7.1397e-08 suggests evidence to reject the null hypothesis of homoscedasticity. Thus, the residuals appear heteroscedastic, </a:t>
            </a:r>
            <a:r>
              <a:rPr lang="en-US" sz="1760" i="0" dirty="0">
                <a:solidFill>
                  <a:srgbClr val="ECECEC"/>
                </a:solidFill>
                <a:effectLst/>
                <a:latin typeface="Antic Bold" panose="020B0604020202020204" charset="0"/>
                <a:ea typeface="Antic Bold" panose="020B0604020202020204" charset="0"/>
              </a:rPr>
              <a:t>which can impact the reliability and validity of the regression analysis</a:t>
            </a:r>
            <a:r>
              <a:rPr lang="en-US" sz="1760" i="0" dirty="0">
                <a:solidFill>
                  <a:srgbClr val="ECECEC"/>
                </a:solidFill>
                <a:effectLst/>
                <a:latin typeface="Söhne"/>
              </a:rPr>
              <a:t>.</a:t>
            </a:r>
            <a:endParaRPr lang="en-US" sz="1760" dirty="0">
              <a:solidFill>
                <a:srgbClr val="FFFFFF"/>
              </a:solidFill>
              <a:latin typeface="Antic Bold"/>
            </a:endParaRPr>
          </a:p>
        </p:txBody>
      </p:sp>
      <p:sp>
        <p:nvSpPr>
          <p:cNvPr id="22" name="Freeform 22"/>
          <p:cNvSpPr/>
          <p:nvPr/>
        </p:nvSpPr>
        <p:spPr>
          <a:xfrm>
            <a:off x="16908082" y="2325496"/>
            <a:ext cx="798558" cy="798558"/>
          </a:xfrm>
          <a:custGeom>
            <a:avLst/>
            <a:gdLst/>
            <a:ahLst/>
            <a:cxnLst/>
            <a:rect l="l" t="t" r="r" b="b"/>
            <a:pathLst>
              <a:path w="798558" h="798558">
                <a:moveTo>
                  <a:pt x="0" y="0"/>
                </a:moveTo>
                <a:lnTo>
                  <a:pt x="798558" y="0"/>
                </a:lnTo>
                <a:lnTo>
                  <a:pt x="798558" y="798558"/>
                </a:lnTo>
                <a:lnTo>
                  <a:pt x="0" y="798558"/>
                </a:lnTo>
                <a:lnTo>
                  <a:pt x="0" y="0"/>
                </a:lnTo>
                <a:close/>
              </a:path>
            </a:pathLst>
          </a:custGeom>
          <a:blipFill>
            <a:blip r:embed="rId3"/>
            <a:stretch>
              <a:fillRect/>
            </a:stretch>
          </a:blipFill>
        </p:spPr>
      </p:sp>
      <p:sp>
        <p:nvSpPr>
          <p:cNvPr id="23" name="TextBox 23"/>
          <p:cNvSpPr txBox="1"/>
          <p:nvPr/>
        </p:nvSpPr>
        <p:spPr>
          <a:xfrm>
            <a:off x="16860021" y="2390120"/>
            <a:ext cx="846619" cy="497044"/>
          </a:xfrm>
          <a:prstGeom prst="rect">
            <a:avLst/>
          </a:prstGeom>
        </p:spPr>
        <p:txBody>
          <a:bodyPr lIns="0" tIns="0" rIns="0" bIns="0" rtlCol="0" anchor="t">
            <a:spAutoFit/>
          </a:bodyPr>
          <a:lstStyle/>
          <a:p>
            <a:pPr algn="ctr">
              <a:lnSpc>
                <a:spcPts val="4103"/>
              </a:lnSpc>
            </a:pPr>
            <a:r>
              <a:rPr lang="en-US" sz="2931">
                <a:solidFill>
                  <a:srgbClr val="FFFFFF"/>
                </a:solidFill>
                <a:latin typeface="Canva Sans Bold"/>
              </a:rPr>
              <a:t>4.</a:t>
            </a:r>
          </a:p>
        </p:txBody>
      </p:sp>
      <p:sp>
        <p:nvSpPr>
          <p:cNvPr id="24" name="AutoShape 24"/>
          <p:cNvSpPr/>
          <p:nvPr/>
        </p:nvSpPr>
        <p:spPr>
          <a:xfrm>
            <a:off x="7950595" y="6975536"/>
            <a:ext cx="1729074" cy="0"/>
          </a:xfrm>
          <a:prstGeom prst="line">
            <a:avLst/>
          </a:prstGeom>
          <a:ln w="76200" cap="flat">
            <a:solidFill>
              <a:srgbClr val="F5F5F5"/>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32408">
            <a:off x="-2002194" y="4065394"/>
            <a:ext cx="20865141" cy="12443211"/>
          </a:xfrm>
          <a:custGeom>
            <a:avLst/>
            <a:gdLst/>
            <a:ahLst/>
            <a:cxnLst/>
            <a:rect l="l" t="t" r="r" b="b"/>
            <a:pathLst>
              <a:path w="20865141" h="12443211">
                <a:moveTo>
                  <a:pt x="0" y="0"/>
                </a:moveTo>
                <a:lnTo>
                  <a:pt x="20865141" y="0"/>
                </a:lnTo>
                <a:lnTo>
                  <a:pt x="20865141" y="12443212"/>
                </a:lnTo>
                <a:lnTo>
                  <a:pt x="0" y="124432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3168529" y="2804840"/>
            <a:ext cx="11950941" cy="5077591"/>
            <a:chOff x="0" y="0"/>
            <a:chExt cx="3270686" cy="1389615"/>
          </a:xfrm>
        </p:grpSpPr>
        <p:sp>
          <p:nvSpPr>
            <p:cNvPr id="4" name="Freeform 4"/>
            <p:cNvSpPr/>
            <p:nvPr/>
          </p:nvSpPr>
          <p:spPr>
            <a:xfrm>
              <a:off x="0" y="0"/>
              <a:ext cx="3270686" cy="1389615"/>
            </a:xfrm>
            <a:custGeom>
              <a:avLst/>
              <a:gdLst/>
              <a:ahLst/>
              <a:cxnLst/>
              <a:rect l="l" t="t" r="r" b="b"/>
              <a:pathLst>
                <a:path w="3270686" h="1389615">
                  <a:moveTo>
                    <a:pt x="0" y="0"/>
                  </a:moveTo>
                  <a:lnTo>
                    <a:pt x="3270686" y="0"/>
                  </a:lnTo>
                  <a:lnTo>
                    <a:pt x="3270686" y="1389615"/>
                  </a:lnTo>
                  <a:lnTo>
                    <a:pt x="0" y="1389615"/>
                  </a:lnTo>
                  <a:close/>
                </a:path>
              </a:pathLst>
            </a:custGeom>
            <a:gradFill rotWithShape="1">
              <a:gsLst>
                <a:gs pos="0">
                  <a:srgbClr val="B34593">
                    <a:alpha val="100000"/>
                  </a:srgbClr>
                </a:gs>
                <a:gs pos="100000">
                  <a:srgbClr val="151F52">
                    <a:alpha val="100000"/>
                  </a:srgbClr>
                </a:gs>
              </a:gsLst>
              <a:lin ang="5400000"/>
            </a:gradFill>
          </p:spPr>
        </p:sp>
        <p:sp>
          <p:nvSpPr>
            <p:cNvPr id="5" name="TextBox 5"/>
            <p:cNvSpPr txBox="1"/>
            <p:nvPr/>
          </p:nvSpPr>
          <p:spPr>
            <a:xfrm>
              <a:off x="0" y="-38100"/>
              <a:ext cx="3270686" cy="142771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8220979" y="1875613"/>
            <a:ext cx="1908246" cy="14264782"/>
            <a:chOff x="0" y="0"/>
            <a:chExt cx="502583" cy="3756980"/>
          </a:xfrm>
        </p:grpSpPr>
        <p:sp>
          <p:nvSpPr>
            <p:cNvPr id="7" name="Freeform 7"/>
            <p:cNvSpPr/>
            <p:nvPr/>
          </p:nvSpPr>
          <p:spPr>
            <a:xfrm>
              <a:off x="0" y="0"/>
              <a:ext cx="502583" cy="3756980"/>
            </a:xfrm>
            <a:custGeom>
              <a:avLst/>
              <a:gdLst/>
              <a:ahLst/>
              <a:cxnLst/>
              <a:rect l="l" t="t" r="r" b="b"/>
              <a:pathLst>
                <a:path w="502583" h="3756980">
                  <a:moveTo>
                    <a:pt x="0" y="0"/>
                  </a:moveTo>
                  <a:lnTo>
                    <a:pt x="502583" y="0"/>
                  </a:lnTo>
                  <a:lnTo>
                    <a:pt x="502583" y="3756980"/>
                  </a:lnTo>
                  <a:lnTo>
                    <a:pt x="0" y="3756980"/>
                  </a:lnTo>
                  <a:close/>
                </a:path>
              </a:pathLst>
            </a:custGeom>
            <a:solidFill>
              <a:srgbClr val="192253"/>
            </a:solidFill>
          </p:spPr>
        </p:sp>
        <p:sp>
          <p:nvSpPr>
            <p:cNvPr id="8" name="TextBox 8"/>
            <p:cNvSpPr txBox="1"/>
            <p:nvPr/>
          </p:nvSpPr>
          <p:spPr>
            <a:xfrm>
              <a:off x="0" y="-28575"/>
              <a:ext cx="502583" cy="3785555"/>
            </a:xfrm>
            <a:prstGeom prst="rect">
              <a:avLst/>
            </a:prstGeom>
          </p:spPr>
          <p:txBody>
            <a:bodyPr lIns="50800" tIns="50800" rIns="50800" bIns="50800" rtlCol="0" anchor="ctr"/>
            <a:lstStyle/>
            <a:p>
              <a:pPr algn="ctr">
                <a:lnSpc>
                  <a:spcPts val="1869"/>
                </a:lnSpc>
              </a:pPr>
              <a:endParaRPr/>
            </a:p>
          </p:txBody>
        </p:sp>
      </p:gr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16614" t="28508" r="13912" b="7126"/>
          <a:stretch>
            <a:fillRect/>
          </a:stretch>
        </p:blipFill>
        <p:spPr>
          <a:xfrm>
            <a:off x="4423026" y="3004120"/>
            <a:ext cx="9206949" cy="4562575"/>
          </a:xfrm>
          <a:prstGeom prst="rect">
            <a:avLst/>
          </a:prstGeom>
        </p:spPr>
      </p:pic>
      <p:sp>
        <p:nvSpPr>
          <p:cNvPr id="10" name="TextBox 10"/>
          <p:cNvSpPr txBox="1"/>
          <p:nvPr/>
        </p:nvSpPr>
        <p:spPr>
          <a:xfrm>
            <a:off x="414766" y="660359"/>
            <a:ext cx="17458468" cy="1213901"/>
          </a:xfrm>
          <a:prstGeom prst="rect">
            <a:avLst/>
          </a:prstGeom>
        </p:spPr>
        <p:txBody>
          <a:bodyPr lIns="0" tIns="0" rIns="0" bIns="0" rtlCol="0" anchor="t">
            <a:spAutoFit/>
          </a:bodyPr>
          <a:lstStyle/>
          <a:p>
            <a:pPr algn="ctr">
              <a:lnSpc>
                <a:spcPts val="4788"/>
              </a:lnSpc>
            </a:pPr>
            <a:r>
              <a:rPr lang="en-US" sz="4353" spc="139">
                <a:solidFill>
                  <a:srgbClr val="010101"/>
                </a:solidFill>
                <a:latin typeface="Days"/>
              </a:rPr>
              <a:t>TESTING THE MODEL WITH VALIDATION DATASET</a:t>
            </a:r>
          </a:p>
          <a:p>
            <a:pPr algn="ctr">
              <a:lnSpc>
                <a:spcPts val="4788"/>
              </a:lnSpc>
            </a:pPr>
            <a:endParaRPr lang="en-US" sz="4353" spc="139">
              <a:solidFill>
                <a:srgbClr val="010101"/>
              </a:solidFill>
              <a:latin typeface="Days"/>
            </a:endParaRPr>
          </a:p>
        </p:txBody>
      </p:sp>
      <p:sp>
        <p:nvSpPr>
          <p:cNvPr id="11" name="TextBox 11"/>
          <p:cNvSpPr txBox="1"/>
          <p:nvPr/>
        </p:nvSpPr>
        <p:spPr>
          <a:xfrm>
            <a:off x="2042711" y="1565801"/>
            <a:ext cx="14712351" cy="1067589"/>
          </a:xfrm>
          <a:prstGeom prst="rect">
            <a:avLst/>
          </a:prstGeom>
        </p:spPr>
        <p:txBody>
          <a:bodyPr lIns="0" tIns="0" rIns="0" bIns="0" rtlCol="0" anchor="t">
            <a:spAutoFit/>
          </a:bodyPr>
          <a:lstStyle/>
          <a:p>
            <a:pPr algn="ctr">
              <a:lnSpc>
                <a:spcPts val="2849"/>
              </a:lnSpc>
            </a:pPr>
            <a:r>
              <a:rPr lang="en-US" sz="1938">
                <a:solidFill>
                  <a:srgbClr val="000000"/>
                </a:solidFill>
                <a:latin typeface="Canva Sans Bold"/>
              </a:rPr>
              <a:t>The validation dataset was imported, and a new column named 'Close' was created with 'NaN' values. Subsequently, 'Close' was utilized as the target variable, while other variables served as predictors to predict the closing prices.</a:t>
            </a:r>
          </a:p>
          <a:p>
            <a:pPr algn="ctr">
              <a:lnSpc>
                <a:spcPts val="2849"/>
              </a:lnSpc>
            </a:pPr>
            <a:endParaRPr lang="en-US" sz="1938">
              <a:solidFill>
                <a:srgbClr val="000000"/>
              </a:solidFill>
              <a:latin typeface="Canva Sans Bold"/>
            </a:endParaRPr>
          </a:p>
        </p:txBody>
      </p:sp>
      <p:sp>
        <p:nvSpPr>
          <p:cNvPr id="12" name="TextBox 12"/>
          <p:cNvSpPr txBox="1"/>
          <p:nvPr/>
        </p:nvSpPr>
        <p:spPr>
          <a:xfrm>
            <a:off x="2312262" y="8334825"/>
            <a:ext cx="13663476" cy="1309878"/>
          </a:xfrm>
          <a:prstGeom prst="rect">
            <a:avLst/>
          </a:prstGeom>
        </p:spPr>
        <p:txBody>
          <a:bodyPr lIns="0" tIns="0" rIns="0" bIns="0" rtlCol="0" anchor="t">
            <a:spAutoFit/>
          </a:bodyPr>
          <a:lstStyle/>
          <a:p>
            <a:pPr algn="ctr">
              <a:lnSpc>
                <a:spcPts val="2646"/>
              </a:lnSpc>
            </a:pPr>
            <a:r>
              <a:rPr lang="en-US" sz="1800">
                <a:solidFill>
                  <a:srgbClr val="FFFFFF"/>
                </a:solidFill>
                <a:latin typeface="Canva Sans Bold"/>
              </a:rPr>
              <a:t>Summing up, the model demonstrates strong predictive skills in forecasting closing prices through selected explanatory factors. The assessment encompassed a range of tests, such as assumption validation and multicollinearity verifications, along with metrics like MAE, MSE, RMSE, and R-squared. In general, the model exhibits effective performance with minimal errors and notable explanatory power, as evidenced by a high R-squared value.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273249" y="2529377"/>
            <a:ext cx="15436702" cy="6269432"/>
            <a:chOff x="0" y="0"/>
            <a:chExt cx="4065633" cy="1651208"/>
          </a:xfrm>
        </p:grpSpPr>
        <p:sp>
          <p:nvSpPr>
            <p:cNvPr id="4" name="Freeform 4"/>
            <p:cNvSpPr/>
            <p:nvPr/>
          </p:nvSpPr>
          <p:spPr>
            <a:xfrm>
              <a:off x="0" y="0"/>
              <a:ext cx="4065634" cy="1651208"/>
            </a:xfrm>
            <a:custGeom>
              <a:avLst/>
              <a:gdLst/>
              <a:ahLst/>
              <a:cxnLst/>
              <a:rect l="l" t="t" r="r" b="b"/>
              <a:pathLst>
                <a:path w="4065634" h="1651208">
                  <a:moveTo>
                    <a:pt x="0" y="0"/>
                  </a:moveTo>
                  <a:lnTo>
                    <a:pt x="4065634" y="0"/>
                  </a:lnTo>
                  <a:lnTo>
                    <a:pt x="4065634" y="1651208"/>
                  </a:lnTo>
                  <a:lnTo>
                    <a:pt x="0" y="1651208"/>
                  </a:lnTo>
                  <a:close/>
                </a:path>
              </a:pathLst>
            </a:custGeom>
            <a:solidFill>
              <a:srgbClr val="F5F5F5"/>
            </a:solidFill>
            <a:ln cap="sq">
              <a:noFill/>
              <a:prstDash val="solid"/>
              <a:miter/>
            </a:ln>
          </p:spPr>
        </p:sp>
        <p:sp>
          <p:nvSpPr>
            <p:cNvPr id="5" name="TextBox 5"/>
            <p:cNvSpPr txBox="1"/>
            <p:nvPr/>
          </p:nvSpPr>
          <p:spPr>
            <a:xfrm>
              <a:off x="0" y="-28575"/>
              <a:ext cx="4065633" cy="1679783"/>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2813513" y="3925413"/>
            <a:ext cx="3005266" cy="0"/>
          </a:xfrm>
          <a:prstGeom prst="line">
            <a:avLst/>
          </a:prstGeom>
          <a:ln w="76200" cap="flat">
            <a:solidFill>
              <a:srgbClr val="C23A97"/>
            </a:solidFill>
            <a:prstDash val="solid"/>
            <a:headEnd type="none" w="sm" len="sm"/>
            <a:tailEnd type="none" w="sm" len="sm"/>
          </a:ln>
        </p:spPr>
      </p:sp>
      <p:sp>
        <p:nvSpPr>
          <p:cNvPr id="7" name="TextBox 7"/>
          <p:cNvSpPr txBox="1"/>
          <p:nvPr/>
        </p:nvSpPr>
        <p:spPr>
          <a:xfrm>
            <a:off x="1991732" y="626450"/>
            <a:ext cx="13927755" cy="1104957"/>
          </a:xfrm>
          <a:prstGeom prst="rect">
            <a:avLst/>
          </a:prstGeom>
        </p:spPr>
        <p:txBody>
          <a:bodyPr lIns="0" tIns="0" rIns="0" bIns="0" rtlCol="0" anchor="t">
            <a:spAutoFit/>
          </a:bodyPr>
          <a:lstStyle/>
          <a:p>
            <a:pPr algn="ctr">
              <a:lnSpc>
                <a:spcPts val="4302"/>
              </a:lnSpc>
            </a:pPr>
            <a:r>
              <a:rPr lang="en-US" sz="3911" spc="125">
                <a:solidFill>
                  <a:srgbClr val="FFFFFF"/>
                </a:solidFill>
                <a:latin typeface="Days"/>
              </a:rPr>
              <a:t>R-SQUARED EVALUATION FOR RIDGE, LASSO AND ELASTIC NET</a:t>
            </a:r>
          </a:p>
        </p:txBody>
      </p:sp>
      <p:sp>
        <p:nvSpPr>
          <p:cNvPr id="8" name="TextBox 8"/>
          <p:cNvSpPr txBox="1"/>
          <p:nvPr/>
        </p:nvSpPr>
        <p:spPr>
          <a:xfrm>
            <a:off x="1712800" y="3217523"/>
            <a:ext cx="5083953" cy="497044"/>
          </a:xfrm>
          <a:prstGeom prst="rect">
            <a:avLst/>
          </a:prstGeom>
        </p:spPr>
        <p:txBody>
          <a:bodyPr lIns="0" tIns="0" rIns="0" bIns="0" rtlCol="0" anchor="t">
            <a:spAutoFit/>
          </a:bodyPr>
          <a:lstStyle/>
          <a:p>
            <a:pPr algn="ctr">
              <a:lnSpc>
                <a:spcPts val="4103"/>
              </a:lnSpc>
            </a:pPr>
            <a:r>
              <a:rPr lang="en-US" sz="2931">
                <a:solidFill>
                  <a:srgbClr val="010101"/>
                </a:solidFill>
                <a:latin typeface="Canva Sans Bold"/>
              </a:rPr>
              <a:t>Linear Regression</a:t>
            </a:r>
          </a:p>
        </p:txBody>
      </p:sp>
      <p:sp>
        <p:nvSpPr>
          <p:cNvPr id="9" name="TextBox 9"/>
          <p:cNvSpPr txBox="1"/>
          <p:nvPr/>
        </p:nvSpPr>
        <p:spPr>
          <a:xfrm>
            <a:off x="2482383" y="4096863"/>
            <a:ext cx="4945656" cy="1175078"/>
          </a:xfrm>
          <a:prstGeom prst="rect">
            <a:avLst/>
          </a:prstGeom>
        </p:spPr>
        <p:txBody>
          <a:bodyPr lIns="0" tIns="0" rIns="0" bIns="0" rtlCol="0" anchor="t">
            <a:spAutoFit/>
          </a:bodyPr>
          <a:lstStyle/>
          <a:p>
            <a:pPr>
              <a:lnSpc>
                <a:spcPts val="2337"/>
              </a:lnSpc>
            </a:pPr>
            <a:r>
              <a:rPr lang="en-US" sz="1669">
                <a:solidFill>
                  <a:srgbClr val="010101"/>
                </a:solidFill>
                <a:latin typeface="Antic Bold"/>
              </a:rPr>
              <a:t>The R-squared value of "0.926534" suggests that around 92.6534% of the variability in the dependent variable is accounted for by the independent variables in the linear regression model.</a:t>
            </a:r>
          </a:p>
        </p:txBody>
      </p:sp>
      <p:sp>
        <p:nvSpPr>
          <p:cNvPr id="10" name="TextBox 10"/>
          <p:cNvSpPr txBox="1"/>
          <p:nvPr/>
        </p:nvSpPr>
        <p:spPr>
          <a:xfrm>
            <a:off x="1712800" y="5795883"/>
            <a:ext cx="5083953" cy="497044"/>
          </a:xfrm>
          <a:prstGeom prst="rect">
            <a:avLst/>
          </a:prstGeom>
        </p:spPr>
        <p:txBody>
          <a:bodyPr lIns="0" tIns="0" rIns="0" bIns="0" rtlCol="0" anchor="t">
            <a:spAutoFit/>
          </a:bodyPr>
          <a:lstStyle/>
          <a:p>
            <a:pPr algn="ctr">
              <a:lnSpc>
                <a:spcPts val="4103"/>
              </a:lnSpc>
            </a:pPr>
            <a:r>
              <a:rPr lang="en-US" sz="2931">
                <a:solidFill>
                  <a:srgbClr val="010101"/>
                </a:solidFill>
                <a:latin typeface="Canva Sans Bold"/>
              </a:rPr>
              <a:t>Ridge Regression</a:t>
            </a:r>
          </a:p>
        </p:txBody>
      </p:sp>
      <p:sp>
        <p:nvSpPr>
          <p:cNvPr id="11" name="AutoShape 11"/>
          <p:cNvSpPr/>
          <p:nvPr/>
        </p:nvSpPr>
        <p:spPr>
          <a:xfrm>
            <a:off x="2813513" y="6434700"/>
            <a:ext cx="3005266" cy="0"/>
          </a:xfrm>
          <a:prstGeom prst="line">
            <a:avLst/>
          </a:prstGeom>
          <a:ln w="76200" cap="flat">
            <a:solidFill>
              <a:srgbClr val="C23A97"/>
            </a:solidFill>
            <a:prstDash val="solid"/>
            <a:headEnd type="none" w="sm" len="sm"/>
            <a:tailEnd type="none" w="sm" len="sm"/>
          </a:ln>
        </p:spPr>
      </p:sp>
      <p:sp>
        <p:nvSpPr>
          <p:cNvPr id="12" name="TextBox 12"/>
          <p:cNvSpPr txBox="1"/>
          <p:nvPr/>
        </p:nvSpPr>
        <p:spPr>
          <a:xfrm>
            <a:off x="2482383" y="6606150"/>
            <a:ext cx="4945656" cy="1175078"/>
          </a:xfrm>
          <a:prstGeom prst="rect">
            <a:avLst/>
          </a:prstGeom>
        </p:spPr>
        <p:txBody>
          <a:bodyPr lIns="0" tIns="0" rIns="0" bIns="0" rtlCol="0" anchor="t">
            <a:spAutoFit/>
          </a:bodyPr>
          <a:lstStyle/>
          <a:p>
            <a:pPr>
              <a:lnSpc>
                <a:spcPts val="2337"/>
              </a:lnSpc>
            </a:pPr>
            <a:r>
              <a:rPr lang="en-US" sz="1669">
                <a:solidFill>
                  <a:srgbClr val="010101"/>
                </a:solidFill>
                <a:latin typeface="Antic Bold"/>
              </a:rPr>
              <a:t>The R-squared value of  0.926568 suggests that around 92.6568% of the variability in the dependent variable is accounted for by the independent variables in the linear regression model.</a:t>
            </a:r>
          </a:p>
        </p:txBody>
      </p:sp>
      <p:sp>
        <p:nvSpPr>
          <p:cNvPr id="13" name="TextBox 13"/>
          <p:cNvSpPr txBox="1"/>
          <p:nvPr/>
        </p:nvSpPr>
        <p:spPr>
          <a:xfrm>
            <a:off x="9144000" y="3217523"/>
            <a:ext cx="5083953" cy="497044"/>
          </a:xfrm>
          <a:prstGeom prst="rect">
            <a:avLst/>
          </a:prstGeom>
        </p:spPr>
        <p:txBody>
          <a:bodyPr lIns="0" tIns="0" rIns="0" bIns="0" rtlCol="0" anchor="t">
            <a:spAutoFit/>
          </a:bodyPr>
          <a:lstStyle/>
          <a:p>
            <a:pPr algn="ctr">
              <a:lnSpc>
                <a:spcPts val="4103"/>
              </a:lnSpc>
            </a:pPr>
            <a:r>
              <a:rPr lang="en-US" sz="2931">
                <a:solidFill>
                  <a:srgbClr val="010101"/>
                </a:solidFill>
                <a:latin typeface="Canva Sans Bold"/>
              </a:rPr>
              <a:t>Rasso Regression</a:t>
            </a:r>
          </a:p>
        </p:txBody>
      </p:sp>
      <p:sp>
        <p:nvSpPr>
          <p:cNvPr id="14" name="TextBox 14"/>
          <p:cNvSpPr txBox="1"/>
          <p:nvPr/>
        </p:nvSpPr>
        <p:spPr>
          <a:xfrm>
            <a:off x="10009546" y="3968422"/>
            <a:ext cx="4945656" cy="1176782"/>
          </a:xfrm>
          <a:prstGeom prst="rect">
            <a:avLst/>
          </a:prstGeom>
        </p:spPr>
        <p:txBody>
          <a:bodyPr lIns="0" tIns="0" rIns="0" bIns="0" rtlCol="0" anchor="t">
            <a:spAutoFit/>
          </a:bodyPr>
          <a:lstStyle/>
          <a:p>
            <a:pPr>
              <a:lnSpc>
                <a:spcPts val="2337"/>
              </a:lnSpc>
            </a:pPr>
            <a:r>
              <a:rPr lang="en-US" sz="1669">
                <a:solidFill>
                  <a:srgbClr val="010101"/>
                </a:solidFill>
                <a:latin typeface="Antic Bold"/>
              </a:rPr>
              <a:t>The R-squared value of "0.9267909</a:t>
            </a:r>
          </a:p>
          <a:p>
            <a:pPr>
              <a:lnSpc>
                <a:spcPts val="2337"/>
              </a:lnSpc>
            </a:pPr>
            <a:r>
              <a:rPr lang="en-US" sz="1669">
                <a:solidFill>
                  <a:srgbClr val="010101"/>
                </a:solidFill>
                <a:latin typeface="Antic Bold"/>
              </a:rPr>
              <a:t>" suggests that around 92.67909% of the variability in the dependent variable is accounted for by the independent variables in the linear regression model.</a:t>
            </a:r>
          </a:p>
        </p:txBody>
      </p:sp>
      <p:sp>
        <p:nvSpPr>
          <p:cNvPr id="15" name="AutoShape 15"/>
          <p:cNvSpPr/>
          <p:nvPr/>
        </p:nvSpPr>
        <p:spPr>
          <a:xfrm>
            <a:off x="10472630" y="3887313"/>
            <a:ext cx="3005266" cy="0"/>
          </a:xfrm>
          <a:prstGeom prst="line">
            <a:avLst/>
          </a:prstGeom>
          <a:ln w="76200" cap="flat">
            <a:solidFill>
              <a:srgbClr val="C23A97"/>
            </a:solidFill>
            <a:prstDash val="solid"/>
            <a:headEnd type="none" w="sm" len="sm"/>
            <a:tailEnd type="none" w="sm" len="sm"/>
          </a:ln>
        </p:spPr>
      </p:sp>
      <p:sp>
        <p:nvSpPr>
          <p:cNvPr id="16" name="TextBox 16"/>
          <p:cNvSpPr txBox="1"/>
          <p:nvPr/>
        </p:nvSpPr>
        <p:spPr>
          <a:xfrm>
            <a:off x="9201150" y="5795883"/>
            <a:ext cx="5083953" cy="497044"/>
          </a:xfrm>
          <a:prstGeom prst="rect">
            <a:avLst/>
          </a:prstGeom>
        </p:spPr>
        <p:txBody>
          <a:bodyPr lIns="0" tIns="0" rIns="0" bIns="0" rtlCol="0" anchor="t">
            <a:spAutoFit/>
          </a:bodyPr>
          <a:lstStyle/>
          <a:p>
            <a:pPr algn="ctr">
              <a:lnSpc>
                <a:spcPts val="4103"/>
              </a:lnSpc>
            </a:pPr>
            <a:r>
              <a:rPr lang="en-US" sz="2931">
                <a:solidFill>
                  <a:srgbClr val="010101"/>
                </a:solidFill>
                <a:latin typeface="Canva Sans Bold"/>
              </a:rPr>
              <a:t>Linear Regression</a:t>
            </a:r>
          </a:p>
        </p:txBody>
      </p:sp>
      <p:sp>
        <p:nvSpPr>
          <p:cNvPr id="17" name="AutoShape 17"/>
          <p:cNvSpPr/>
          <p:nvPr/>
        </p:nvSpPr>
        <p:spPr>
          <a:xfrm>
            <a:off x="10472630" y="6472800"/>
            <a:ext cx="3005266" cy="0"/>
          </a:xfrm>
          <a:prstGeom prst="line">
            <a:avLst/>
          </a:prstGeom>
          <a:ln w="76200" cap="flat">
            <a:solidFill>
              <a:srgbClr val="C23A97"/>
            </a:solidFill>
            <a:prstDash val="solid"/>
            <a:headEnd type="none" w="sm" len="sm"/>
            <a:tailEnd type="none" w="sm" len="sm"/>
          </a:ln>
        </p:spPr>
      </p:sp>
      <p:sp>
        <p:nvSpPr>
          <p:cNvPr id="18" name="TextBox 18"/>
          <p:cNvSpPr txBox="1"/>
          <p:nvPr/>
        </p:nvSpPr>
        <p:spPr>
          <a:xfrm>
            <a:off x="10141500" y="6558525"/>
            <a:ext cx="4945656" cy="1175078"/>
          </a:xfrm>
          <a:prstGeom prst="rect">
            <a:avLst/>
          </a:prstGeom>
        </p:spPr>
        <p:txBody>
          <a:bodyPr lIns="0" tIns="0" rIns="0" bIns="0" rtlCol="0" anchor="t">
            <a:spAutoFit/>
          </a:bodyPr>
          <a:lstStyle/>
          <a:p>
            <a:pPr>
              <a:lnSpc>
                <a:spcPts val="2337"/>
              </a:lnSpc>
            </a:pPr>
            <a:r>
              <a:rPr lang="en-US" sz="1669">
                <a:solidFill>
                  <a:srgbClr val="010101"/>
                </a:solidFill>
                <a:latin typeface="Antic Bold"/>
              </a:rPr>
              <a:t>The R-squared value of  0.926728 suggests that around 92.6728% of the variability in the dependent variable is accounted for by the independent variables in the linear regression model.</a:t>
            </a:r>
          </a:p>
        </p:txBody>
      </p:sp>
      <p:sp>
        <p:nvSpPr>
          <p:cNvPr id="19" name="Freeform 19"/>
          <p:cNvSpPr/>
          <p:nvPr/>
        </p:nvSpPr>
        <p:spPr>
          <a:xfrm>
            <a:off x="1991732" y="3411604"/>
            <a:ext cx="313270" cy="166033"/>
          </a:xfrm>
          <a:custGeom>
            <a:avLst/>
            <a:gdLst/>
            <a:ahLst/>
            <a:cxnLst/>
            <a:rect l="l" t="t" r="r" b="b"/>
            <a:pathLst>
              <a:path w="313270" h="166033">
                <a:moveTo>
                  <a:pt x="0" y="0"/>
                </a:moveTo>
                <a:lnTo>
                  <a:pt x="313269" y="0"/>
                </a:lnTo>
                <a:lnTo>
                  <a:pt x="313269" y="166033"/>
                </a:lnTo>
                <a:lnTo>
                  <a:pt x="0" y="166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991732" y="5989963"/>
            <a:ext cx="313270" cy="166033"/>
          </a:xfrm>
          <a:custGeom>
            <a:avLst/>
            <a:gdLst/>
            <a:ahLst/>
            <a:cxnLst/>
            <a:rect l="l" t="t" r="r" b="b"/>
            <a:pathLst>
              <a:path w="313270" h="166033">
                <a:moveTo>
                  <a:pt x="0" y="0"/>
                </a:moveTo>
                <a:lnTo>
                  <a:pt x="313269" y="0"/>
                </a:lnTo>
                <a:lnTo>
                  <a:pt x="313269" y="166033"/>
                </a:lnTo>
                <a:lnTo>
                  <a:pt x="0" y="166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9474909" y="3328588"/>
            <a:ext cx="313270" cy="166033"/>
          </a:xfrm>
          <a:custGeom>
            <a:avLst/>
            <a:gdLst/>
            <a:ahLst/>
            <a:cxnLst/>
            <a:rect l="l" t="t" r="r" b="b"/>
            <a:pathLst>
              <a:path w="313270" h="166033">
                <a:moveTo>
                  <a:pt x="0" y="0"/>
                </a:moveTo>
                <a:lnTo>
                  <a:pt x="313270" y="0"/>
                </a:lnTo>
                <a:lnTo>
                  <a:pt x="313270" y="166033"/>
                </a:lnTo>
                <a:lnTo>
                  <a:pt x="0" y="166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16958087" y="3245571"/>
            <a:ext cx="313270" cy="166033"/>
          </a:xfrm>
          <a:custGeom>
            <a:avLst/>
            <a:gdLst/>
            <a:ahLst/>
            <a:cxnLst/>
            <a:rect l="l" t="t" r="r" b="b"/>
            <a:pathLst>
              <a:path w="313270" h="166033">
                <a:moveTo>
                  <a:pt x="0" y="0"/>
                </a:moveTo>
                <a:lnTo>
                  <a:pt x="313270" y="0"/>
                </a:lnTo>
                <a:lnTo>
                  <a:pt x="313270" y="166033"/>
                </a:lnTo>
                <a:lnTo>
                  <a:pt x="0" y="166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9474909" y="5989963"/>
            <a:ext cx="313270" cy="166033"/>
          </a:xfrm>
          <a:custGeom>
            <a:avLst/>
            <a:gdLst/>
            <a:ahLst/>
            <a:cxnLst/>
            <a:rect l="l" t="t" r="r" b="b"/>
            <a:pathLst>
              <a:path w="313270" h="166033">
                <a:moveTo>
                  <a:pt x="0" y="0"/>
                </a:moveTo>
                <a:lnTo>
                  <a:pt x="313270" y="0"/>
                </a:lnTo>
                <a:lnTo>
                  <a:pt x="313270" y="166033"/>
                </a:lnTo>
                <a:lnTo>
                  <a:pt x="0" y="166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593</TotalTime>
  <Words>985</Words>
  <Application>Microsoft Office PowerPoint</Application>
  <PresentationFormat>Custom</PresentationFormat>
  <Paragraphs>73</Paragraphs>
  <Slides>10</Slides>
  <Notes>0</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Canva Sans Medium</vt:lpstr>
      <vt:lpstr>Söhne</vt:lpstr>
      <vt:lpstr>Days</vt:lpstr>
      <vt:lpstr>Dubai Medium</vt:lpstr>
      <vt:lpstr>Courier New</vt:lpstr>
      <vt:lpstr>Book Antiqua</vt:lpstr>
      <vt:lpstr>Agrandir Narrow</vt:lpstr>
      <vt:lpstr>Canva Sans Bold</vt:lpstr>
      <vt:lpstr>Calibri</vt:lpstr>
      <vt:lpstr>Arial</vt:lpstr>
      <vt:lpstr>Antic Bold</vt:lpstr>
      <vt:lpstr>Days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dc:creator>Vansh Gupta</dc:creator>
  <cp:lastModifiedBy>Vansh Gupta</cp:lastModifiedBy>
  <cp:revision>4</cp:revision>
  <dcterms:created xsi:type="dcterms:W3CDTF">2006-08-16T00:00:00Z</dcterms:created>
  <dcterms:modified xsi:type="dcterms:W3CDTF">2024-03-06T03:00:47Z</dcterms:modified>
  <dc:identifier>DAF-kmG1RkQ</dc:identifier>
</cp:coreProperties>
</file>